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226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729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000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486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94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065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102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419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897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313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081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251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604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93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5421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186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8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5F9A2FE-33E6-4588-B2C7-2B40BA3355F9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6BE0CB4-E717-455C-A434-885FE51A61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259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capsula.com/blog/choosing-data-center-location.html" TargetMode="External"/><Relationship Id="rId2" Type="http://schemas.openxmlformats.org/officeDocument/2006/relationships/hyperlink" Target="http://www.neo.ne.gov/statshtml/204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hs.gov/what-to-do-bomb-threat" TargetMode="External"/><Relationship Id="rId5" Type="http://schemas.openxmlformats.org/officeDocument/2006/relationships/hyperlink" Target="https://www.teamsilverback.com/top-10-data-center-disasters-that-could-ruin-your-business/" TargetMode="External"/><Relationship Id="rId4" Type="http://schemas.openxmlformats.org/officeDocument/2006/relationships/hyperlink" Target="https://www.csoonline.com/article/2112402/physical-security/physical-security-19-ways-to-build-physical-security-into-a-data-cente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5193F-64B9-41F4-AD06-02EF1789A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4792" y="1380068"/>
            <a:ext cx="9592407" cy="261619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Security Implementation Plan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A1DC6D-5AD1-48DD-81D1-D170E8ABC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9563" y="3302000"/>
            <a:ext cx="6987645" cy="1388534"/>
          </a:xfrm>
        </p:spPr>
        <p:txBody>
          <a:bodyPr/>
          <a:lstStyle/>
          <a:p>
            <a:pPr algn="l"/>
            <a:r>
              <a:rPr lang="en-US" dirty="0"/>
              <a:t>By Jacob Silva</a:t>
            </a:r>
          </a:p>
        </p:txBody>
      </p:sp>
    </p:spTree>
    <p:extLst>
      <p:ext uri="{BB962C8B-B14F-4D97-AF65-F5344CB8AC3E}">
        <p14:creationId xmlns:p14="http://schemas.microsoft.com/office/powerpoint/2010/main" val="201960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5428F22-76B3-4107-AADE-3F9EC95FD32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346FBCF-5353-4172-96F5-4B7EB07777C4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90265" y="-12875"/>
            <a:ext cx="2604396" cy="6890194"/>
            <a:chOff x="2199787" y="-12875"/>
            <a:chExt cx="2679011" cy="6890194"/>
          </a:xfrm>
        </p:grpSpPr>
        <p:sp useBgFill="1">
          <p:nvSpPr>
            <p:cNvPr id="26" name="Rectangle 19">
              <a:extLst>
                <a:ext uri="{FF2B5EF4-FFF2-40B4-BE49-F238E27FC236}">
                  <a16:creationId xmlns:a16="http://schemas.microsoft.com/office/drawing/2014/main" id="{343F3E6D-808D-43AD-9485-AD0014BEAE2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199787" y="-12875"/>
              <a:ext cx="2679011" cy="5301468"/>
            </a:xfrm>
            <a:custGeom>
              <a:avLst/>
              <a:gdLst>
                <a:gd name="connsiteX0" fmla="*/ 0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0 w 2570017"/>
                <a:gd name="connsiteY4" fmla="*/ 0 h 2554287"/>
                <a:gd name="connsiteX0" fmla="*/ 904009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904009 w 2570017"/>
                <a:gd name="connsiteY4" fmla="*/ 0 h 2554287"/>
                <a:gd name="connsiteX0" fmla="*/ 644236 w 2570017"/>
                <a:gd name="connsiteY0" fmla="*/ 10391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44236 w 2570017"/>
                <a:gd name="connsiteY4" fmla="*/ 10391 h 2554287"/>
                <a:gd name="connsiteX0" fmla="*/ 633845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33845 w 2570017"/>
                <a:gd name="connsiteY4" fmla="*/ 0 h 2554287"/>
                <a:gd name="connsiteX0" fmla="*/ 675409 w 2611581"/>
                <a:gd name="connsiteY0" fmla="*/ 0 h 2554287"/>
                <a:gd name="connsiteX1" fmla="*/ 2611581 w 2611581"/>
                <a:gd name="connsiteY1" fmla="*/ 0 h 2554287"/>
                <a:gd name="connsiteX2" fmla="*/ 2611581 w 2611581"/>
                <a:gd name="connsiteY2" fmla="*/ 2554287 h 2554287"/>
                <a:gd name="connsiteX3" fmla="*/ 0 w 2611581"/>
                <a:gd name="connsiteY3" fmla="*/ 2554287 h 2554287"/>
                <a:gd name="connsiteX4" fmla="*/ 675409 w 2611581"/>
                <a:gd name="connsiteY4" fmla="*/ 0 h 2554287"/>
                <a:gd name="connsiteX0" fmla="*/ 650979 w 2587151"/>
                <a:gd name="connsiteY0" fmla="*/ 0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650979 w 2587151"/>
                <a:gd name="connsiteY4" fmla="*/ 0 h 2554287"/>
                <a:gd name="connsiteX0" fmla="*/ 730379 w 2587151"/>
                <a:gd name="connsiteY0" fmla="*/ 5692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730379 w 2587151"/>
                <a:gd name="connsiteY4" fmla="*/ 5692 h 2554287"/>
                <a:gd name="connsiteX0" fmla="*/ 864750 w 2587151"/>
                <a:gd name="connsiteY0" fmla="*/ 2847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64750 w 2587151"/>
                <a:gd name="connsiteY4" fmla="*/ 2847 h 2554287"/>
                <a:gd name="connsiteX0" fmla="*/ 883073 w 2587151"/>
                <a:gd name="connsiteY0" fmla="*/ 1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83073 w 2587151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5750 h 2565670"/>
                <a:gd name="connsiteX4" fmla="*/ 895288 w 2611581"/>
                <a:gd name="connsiteY4" fmla="*/ 1 h 2565670"/>
                <a:gd name="connsiteX0" fmla="*/ 1544433 w 3260726"/>
                <a:gd name="connsiteY0" fmla="*/ 1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1544433 w 3260726"/>
                <a:gd name="connsiteY4" fmla="*/ 1 h 2565670"/>
                <a:gd name="connsiteX0" fmla="*/ 921784 w 3260726"/>
                <a:gd name="connsiteY0" fmla="*/ 12347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3260726"/>
                <a:gd name="connsiteY0" fmla="*/ 12347 h 2565670"/>
                <a:gd name="connsiteX1" fmla="*/ 2321160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2322228"/>
                <a:gd name="connsiteY0" fmla="*/ 12347 h 2565670"/>
                <a:gd name="connsiteX1" fmla="*/ 2321160 w 2322228"/>
                <a:gd name="connsiteY1" fmla="*/ 0 h 2565670"/>
                <a:gd name="connsiteX2" fmla="*/ 2320129 w 2322228"/>
                <a:gd name="connsiteY2" fmla="*/ 2565670 h 2565670"/>
                <a:gd name="connsiteX3" fmla="*/ 0 w 2322228"/>
                <a:gd name="connsiteY3" fmla="*/ 2521058 h 2565670"/>
                <a:gd name="connsiteX4" fmla="*/ 921784 w 2322228"/>
                <a:gd name="connsiteY4" fmla="*/ 12347 h 2565670"/>
                <a:gd name="connsiteX0" fmla="*/ 921784 w 2322228"/>
                <a:gd name="connsiteY0" fmla="*/ 0 h 2571841"/>
                <a:gd name="connsiteX1" fmla="*/ 2321160 w 2322228"/>
                <a:gd name="connsiteY1" fmla="*/ 6171 h 2571841"/>
                <a:gd name="connsiteX2" fmla="*/ 2320129 w 2322228"/>
                <a:gd name="connsiteY2" fmla="*/ 2571841 h 2571841"/>
                <a:gd name="connsiteX3" fmla="*/ 0 w 2322228"/>
                <a:gd name="connsiteY3" fmla="*/ 2527229 h 2571841"/>
                <a:gd name="connsiteX4" fmla="*/ 921784 w 2322228"/>
                <a:gd name="connsiteY4" fmla="*/ 0 h 2571841"/>
                <a:gd name="connsiteX0" fmla="*/ 921784 w 2611583"/>
                <a:gd name="connsiteY0" fmla="*/ 0 h 2540977"/>
                <a:gd name="connsiteX1" fmla="*/ 2321160 w 2611583"/>
                <a:gd name="connsiteY1" fmla="*/ 6171 h 2540977"/>
                <a:gd name="connsiteX2" fmla="*/ 2611583 w 2611583"/>
                <a:gd name="connsiteY2" fmla="*/ 2540977 h 2540977"/>
                <a:gd name="connsiteX3" fmla="*/ 0 w 2611583"/>
                <a:gd name="connsiteY3" fmla="*/ 2527229 h 2540977"/>
                <a:gd name="connsiteX4" fmla="*/ 921784 w 2611583"/>
                <a:gd name="connsiteY4" fmla="*/ 0 h 2540977"/>
                <a:gd name="connsiteX0" fmla="*/ 921784 w 2611583"/>
                <a:gd name="connsiteY0" fmla="*/ 2 h 2540979"/>
                <a:gd name="connsiteX1" fmla="*/ 2572870 w 2611583"/>
                <a:gd name="connsiteY1" fmla="*/ 0 h 2540979"/>
                <a:gd name="connsiteX2" fmla="*/ 2611583 w 2611583"/>
                <a:gd name="connsiteY2" fmla="*/ 2540979 h 2540979"/>
                <a:gd name="connsiteX3" fmla="*/ 0 w 2611583"/>
                <a:gd name="connsiteY3" fmla="*/ 2527231 h 2540979"/>
                <a:gd name="connsiteX4" fmla="*/ 921784 w 2611583"/>
                <a:gd name="connsiteY4" fmla="*/ 2 h 2540979"/>
                <a:gd name="connsiteX0" fmla="*/ 921784 w 2705467"/>
                <a:gd name="connsiteY0" fmla="*/ 0 h 2540977"/>
                <a:gd name="connsiteX1" fmla="*/ 2705349 w 2705467"/>
                <a:gd name="connsiteY1" fmla="*/ 6171 h 2540977"/>
                <a:gd name="connsiteX2" fmla="*/ 2611583 w 2705467"/>
                <a:gd name="connsiteY2" fmla="*/ 2540977 h 2540977"/>
                <a:gd name="connsiteX3" fmla="*/ 0 w 2705467"/>
                <a:gd name="connsiteY3" fmla="*/ 2527229 h 2540977"/>
                <a:gd name="connsiteX4" fmla="*/ 921784 w 2705467"/>
                <a:gd name="connsiteY4" fmla="*/ 0 h 2540977"/>
                <a:gd name="connsiteX0" fmla="*/ 921784 w 2718702"/>
                <a:gd name="connsiteY0" fmla="*/ 2 h 2540979"/>
                <a:gd name="connsiteX1" fmla="*/ 2718597 w 2718702"/>
                <a:gd name="connsiteY1" fmla="*/ 0 h 2540979"/>
                <a:gd name="connsiteX2" fmla="*/ 2611583 w 2718702"/>
                <a:gd name="connsiteY2" fmla="*/ 2540979 h 2540979"/>
                <a:gd name="connsiteX3" fmla="*/ 0 w 2718702"/>
                <a:gd name="connsiteY3" fmla="*/ 2527231 h 2540979"/>
                <a:gd name="connsiteX4" fmla="*/ 921784 w 2718702"/>
                <a:gd name="connsiteY4" fmla="*/ 2 h 2540979"/>
                <a:gd name="connsiteX0" fmla="*/ 921784 w 2679012"/>
                <a:gd name="connsiteY0" fmla="*/ 0 h 2540977"/>
                <a:gd name="connsiteX1" fmla="*/ 2678853 w 2679012"/>
                <a:gd name="connsiteY1" fmla="*/ 6171 h 2540977"/>
                <a:gd name="connsiteX2" fmla="*/ 2611583 w 2679012"/>
                <a:gd name="connsiteY2" fmla="*/ 2540977 h 2540977"/>
                <a:gd name="connsiteX3" fmla="*/ 0 w 2679012"/>
                <a:gd name="connsiteY3" fmla="*/ 2527229 h 2540977"/>
                <a:gd name="connsiteX4" fmla="*/ 921784 w 2679012"/>
                <a:gd name="connsiteY4" fmla="*/ 0 h 254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012" h="2540977">
                  <a:moveTo>
                    <a:pt x="921784" y="0"/>
                  </a:moveTo>
                  <a:lnTo>
                    <a:pt x="2678853" y="6171"/>
                  </a:lnTo>
                  <a:cubicBezTo>
                    <a:pt x="2682925" y="861394"/>
                    <a:pt x="2607511" y="1685754"/>
                    <a:pt x="2611583" y="2540977"/>
                  </a:cubicBezTo>
                  <a:lnTo>
                    <a:pt x="0" y="2527229"/>
                  </a:lnTo>
                  <a:lnTo>
                    <a:pt x="921784" y="0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14598" r="-265621" b="-286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 useBgFill="1">
          <p:nvSpPr>
            <p:cNvPr id="27" name="Rectangle 20">
              <a:extLst>
                <a:ext uri="{FF2B5EF4-FFF2-40B4-BE49-F238E27FC236}">
                  <a16:creationId xmlns:a16="http://schemas.microsoft.com/office/drawing/2014/main" id="{03DB1AC6-5430-4CD3-BD83-86E675A11A3F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211875" y="5257482"/>
              <a:ext cx="2586931" cy="1619837"/>
            </a:xfrm>
            <a:custGeom>
              <a:avLst/>
              <a:gdLst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0 w 2611581"/>
                <a:gd name="connsiteY3" fmla="*/ 4303713 h 4303713"/>
                <a:gd name="connsiteX4" fmla="*/ 0 w 2611581"/>
                <a:gd name="connsiteY4" fmla="*/ 0 h 4303713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693718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963882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213264 w 2611581"/>
                <a:gd name="connsiteY3" fmla="*/ 4293322 h 4303713"/>
                <a:gd name="connsiteX4" fmla="*/ 0 w 2611581"/>
                <a:gd name="connsiteY4" fmla="*/ 0 h 4303713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171701 w 2611581"/>
                <a:gd name="connsiteY3" fmla="*/ 3638695 h 4303713"/>
                <a:gd name="connsiteX4" fmla="*/ 0 w 2611581"/>
                <a:gd name="connsiteY4" fmla="*/ 0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81054 w 2720934"/>
                <a:gd name="connsiteY3" fmla="*/ 3638695 h 4303713"/>
                <a:gd name="connsiteX4" fmla="*/ 0 w 2720934"/>
                <a:gd name="connsiteY4" fmla="*/ 268283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64231 w 2720934"/>
                <a:gd name="connsiteY3" fmla="*/ 3717600 h 4303713"/>
                <a:gd name="connsiteX4" fmla="*/ 0 w 2720934"/>
                <a:gd name="connsiteY4" fmla="*/ 268283 h 4303713"/>
                <a:gd name="connsiteX0" fmla="*/ 0 w 2720934"/>
                <a:gd name="connsiteY0" fmla="*/ 268283 h 4335275"/>
                <a:gd name="connsiteX1" fmla="*/ 2720934 w 2720934"/>
                <a:gd name="connsiteY1" fmla="*/ 0 h 4335275"/>
                <a:gd name="connsiteX2" fmla="*/ 2653639 w 2720934"/>
                <a:gd name="connsiteY2" fmla="*/ 4335275 h 4335275"/>
                <a:gd name="connsiteX3" fmla="*/ 2264231 w 2720934"/>
                <a:gd name="connsiteY3" fmla="*/ 3717600 h 4335275"/>
                <a:gd name="connsiteX4" fmla="*/ 0 w 2720934"/>
                <a:gd name="connsiteY4" fmla="*/ 268283 h 4335275"/>
                <a:gd name="connsiteX0" fmla="*/ 0 w 2737757"/>
                <a:gd name="connsiteY0" fmla="*/ 236721 h 4335275"/>
                <a:gd name="connsiteX1" fmla="*/ 2737757 w 2737757"/>
                <a:gd name="connsiteY1" fmla="*/ 0 h 4335275"/>
                <a:gd name="connsiteX2" fmla="*/ 2670462 w 2737757"/>
                <a:gd name="connsiteY2" fmla="*/ 4335275 h 4335275"/>
                <a:gd name="connsiteX3" fmla="*/ 2281054 w 2737757"/>
                <a:gd name="connsiteY3" fmla="*/ 3717600 h 4335275"/>
                <a:gd name="connsiteX4" fmla="*/ 0 w 2737757"/>
                <a:gd name="connsiteY4" fmla="*/ 236721 h 4335275"/>
                <a:gd name="connsiteX0" fmla="*/ 0 w 2729346"/>
                <a:gd name="connsiteY0" fmla="*/ 0 h 4098554"/>
                <a:gd name="connsiteX1" fmla="*/ 2729346 w 2729346"/>
                <a:gd name="connsiteY1" fmla="*/ 126250 h 4098554"/>
                <a:gd name="connsiteX2" fmla="*/ 2670462 w 2729346"/>
                <a:gd name="connsiteY2" fmla="*/ 4098554 h 4098554"/>
                <a:gd name="connsiteX3" fmla="*/ 2281054 w 2729346"/>
                <a:gd name="connsiteY3" fmla="*/ 3480879 h 4098554"/>
                <a:gd name="connsiteX4" fmla="*/ 0 w 2729346"/>
                <a:gd name="connsiteY4" fmla="*/ 0 h 4098554"/>
                <a:gd name="connsiteX0" fmla="*/ 0 w 2720934"/>
                <a:gd name="connsiteY0" fmla="*/ 0 h 4098554"/>
                <a:gd name="connsiteX1" fmla="*/ 2720934 w 2720934"/>
                <a:gd name="connsiteY1" fmla="*/ 31562 h 4098554"/>
                <a:gd name="connsiteX2" fmla="*/ 2670462 w 2720934"/>
                <a:gd name="connsiteY2" fmla="*/ 4098554 h 4098554"/>
                <a:gd name="connsiteX3" fmla="*/ 2281054 w 2720934"/>
                <a:gd name="connsiteY3" fmla="*/ 3480879 h 4098554"/>
                <a:gd name="connsiteX4" fmla="*/ 0 w 2720934"/>
                <a:gd name="connsiteY4" fmla="*/ 0 h 4098554"/>
                <a:gd name="connsiteX0" fmla="*/ 0 w 2720934"/>
                <a:gd name="connsiteY0" fmla="*/ 15782 h 4114336"/>
                <a:gd name="connsiteX1" fmla="*/ 2720934 w 2720934"/>
                <a:gd name="connsiteY1" fmla="*/ 0 h 4114336"/>
                <a:gd name="connsiteX2" fmla="*/ 2670462 w 2720934"/>
                <a:gd name="connsiteY2" fmla="*/ 4114336 h 4114336"/>
                <a:gd name="connsiteX3" fmla="*/ 2281054 w 2720934"/>
                <a:gd name="connsiteY3" fmla="*/ 3496661 h 4114336"/>
                <a:gd name="connsiteX4" fmla="*/ 0 w 2720934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80409 w 2820289"/>
                <a:gd name="connsiteY3" fmla="*/ 3496661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3972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3721149"/>
                <a:gd name="connsiteY0" fmla="*/ 0 h 4269703"/>
                <a:gd name="connsiteX1" fmla="*/ 3721149 w 3721149"/>
                <a:gd name="connsiteY1" fmla="*/ 155367 h 4269703"/>
                <a:gd name="connsiteX2" fmla="*/ 3664832 w 3721149"/>
                <a:gd name="connsiteY2" fmla="*/ 4269703 h 4269703"/>
                <a:gd name="connsiteX3" fmla="*/ 3263736 w 3721149"/>
                <a:gd name="connsiteY3" fmla="*/ 3673347 h 4269703"/>
                <a:gd name="connsiteX4" fmla="*/ 0 w 3721149"/>
                <a:gd name="connsiteY4" fmla="*/ 0 h 4269703"/>
                <a:gd name="connsiteX0" fmla="*/ 0 w 3721149"/>
                <a:gd name="connsiteY0" fmla="*/ 0 h 4289488"/>
                <a:gd name="connsiteX1" fmla="*/ 3721149 w 3721149"/>
                <a:gd name="connsiteY1" fmla="*/ 155367 h 4289488"/>
                <a:gd name="connsiteX2" fmla="*/ 3664832 w 3721149"/>
                <a:gd name="connsiteY2" fmla="*/ 4269703 h 4289488"/>
                <a:gd name="connsiteX3" fmla="*/ 1705997 w 3721149"/>
                <a:gd name="connsiteY3" fmla="*/ 4289488 h 4289488"/>
                <a:gd name="connsiteX4" fmla="*/ 0 w 3721149"/>
                <a:gd name="connsiteY4" fmla="*/ 0 h 4289488"/>
                <a:gd name="connsiteX0" fmla="*/ 0 w 3664846"/>
                <a:gd name="connsiteY0" fmla="*/ 15785 h 4305273"/>
                <a:gd name="connsiteX1" fmla="*/ 3664846 w 3664846"/>
                <a:gd name="connsiteY1" fmla="*/ 0 h 4305273"/>
                <a:gd name="connsiteX2" fmla="*/ 3664832 w 3664846"/>
                <a:gd name="connsiteY2" fmla="*/ 4285488 h 4305273"/>
                <a:gd name="connsiteX3" fmla="*/ 1705997 w 3664846"/>
                <a:gd name="connsiteY3" fmla="*/ 4305273 h 4305273"/>
                <a:gd name="connsiteX4" fmla="*/ 0 w 3664846"/>
                <a:gd name="connsiteY4" fmla="*/ 15785 h 43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846" h="4305273">
                  <a:moveTo>
                    <a:pt x="0" y="15785"/>
                  </a:moveTo>
                  <a:lnTo>
                    <a:pt x="3664846" y="0"/>
                  </a:lnTo>
                  <a:cubicBezTo>
                    <a:pt x="3664841" y="1428496"/>
                    <a:pt x="3664837" y="2856992"/>
                    <a:pt x="3664832" y="4285488"/>
                  </a:cubicBezTo>
                  <a:lnTo>
                    <a:pt x="1705997" y="4305273"/>
                  </a:lnTo>
                  <a:lnTo>
                    <a:pt x="0" y="15785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63116" t="-323529" r="-3982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8326E10-C8CB-487F-A110-F861268DE619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60612" y="0"/>
            <a:ext cx="2436813" cy="6858001"/>
            <a:chOff x="1320800" y="0"/>
            <a:chExt cx="2436813" cy="6858001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3279962B-46D2-4E19-B632-39B80D1E80A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321A335A-53CB-4C17-AB51-5D9C2DCB45E0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A0E0D557-405B-469F-AEDE-4E3404AA416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D8D4E62F-9393-40A6-9E85-9F3B59C4628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FABD11B1-DE89-45BC-8204-968C88AADC3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AFA4965A-1FBC-44B8-B96A-3F5275C3AEF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pic>
        <p:nvPicPr>
          <p:cNvPr id="5" name="Picture 4" descr="A tall building in a city&#10;&#10;Description generated with very high confidence">
            <a:extLst>
              <a:ext uri="{FF2B5EF4-FFF2-40B4-BE49-F238E27FC236}">
                <a16:creationId xmlns:a16="http://schemas.microsoft.com/office/drawing/2014/main" id="{80672505-2822-4B8A-82FE-0238B29CCE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87" r="32915"/>
          <a:stretch/>
        </p:blipFill>
        <p:spPr>
          <a:xfrm>
            <a:off x="20" y="10"/>
            <a:ext cx="3459143" cy="6857990"/>
          </a:xfrm>
          <a:custGeom>
            <a:avLst/>
            <a:gdLst>
              <a:gd name="connsiteX0" fmla="*/ 0 w 5435600"/>
              <a:gd name="connsiteY0" fmla="*/ 0 h 6858000"/>
              <a:gd name="connsiteX1" fmla="*/ 5435600 w 5435600"/>
              <a:gd name="connsiteY1" fmla="*/ 0 h 6858000"/>
              <a:gd name="connsiteX2" fmla="*/ 5435600 w 5435600"/>
              <a:gd name="connsiteY2" fmla="*/ 6858000 h 6858000"/>
              <a:gd name="connsiteX3" fmla="*/ 0 w 5435600"/>
              <a:gd name="connsiteY3" fmla="*/ 6858000 h 6858000"/>
              <a:gd name="connsiteX4" fmla="*/ 0 w 5435600"/>
              <a:gd name="connsiteY4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5435600 w 5435600"/>
              <a:gd name="connsiteY2" fmla="*/ 6858000 h 6858000"/>
              <a:gd name="connsiteX3" fmla="*/ 0 w 5435600"/>
              <a:gd name="connsiteY3" fmla="*/ 6858000 h 6858000"/>
              <a:gd name="connsiteX4" fmla="*/ 0 w 5435600"/>
              <a:gd name="connsiteY4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4199467 w 5435600"/>
              <a:gd name="connsiteY2" fmla="*/ 2455333 h 6858000"/>
              <a:gd name="connsiteX3" fmla="*/ 5435600 w 5435600"/>
              <a:gd name="connsiteY3" fmla="*/ 6858000 h 6858000"/>
              <a:gd name="connsiteX4" fmla="*/ 0 w 5435600"/>
              <a:gd name="connsiteY4" fmla="*/ 6858000 h 6858000"/>
              <a:gd name="connsiteX5" fmla="*/ 0 w 5435600"/>
              <a:gd name="connsiteY5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2861733 w 5435600"/>
              <a:gd name="connsiteY2" fmla="*/ 2548466 h 6858000"/>
              <a:gd name="connsiteX3" fmla="*/ 5435600 w 5435600"/>
              <a:gd name="connsiteY3" fmla="*/ 6858000 h 6858000"/>
              <a:gd name="connsiteX4" fmla="*/ 0 w 5435600"/>
              <a:gd name="connsiteY4" fmla="*/ 6858000 h 6858000"/>
              <a:gd name="connsiteX5" fmla="*/ 0 w 5435600"/>
              <a:gd name="connsiteY5" fmla="*/ 0 h 6858000"/>
              <a:gd name="connsiteX0" fmla="*/ 0 w 5448300"/>
              <a:gd name="connsiteY0" fmla="*/ 0 h 6858000"/>
              <a:gd name="connsiteX1" fmla="*/ 3513666 w 5448300"/>
              <a:gd name="connsiteY1" fmla="*/ 0 h 6858000"/>
              <a:gd name="connsiteX2" fmla="*/ 2861733 w 5448300"/>
              <a:gd name="connsiteY2" fmla="*/ 2548466 h 6858000"/>
              <a:gd name="connsiteX3" fmla="*/ 5448300 w 5448300"/>
              <a:gd name="connsiteY3" fmla="*/ 6853767 h 6858000"/>
              <a:gd name="connsiteX4" fmla="*/ 0 w 5448300"/>
              <a:gd name="connsiteY4" fmla="*/ 6858000 h 6858000"/>
              <a:gd name="connsiteX5" fmla="*/ 0 w 5448300"/>
              <a:gd name="connsiteY5" fmla="*/ 0 h 6858000"/>
              <a:gd name="connsiteX0" fmla="*/ 0 w 5448300"/>
              <a:gd name="connsiteY0" fmla="*/ 0 h 6858000"/>
              <a:gd name="connsiteX1" fmla="*/ 3174999 w 5448300"/>
              <a:gd name="connsiteY1" fmla="*/ 0 h 6858000"/>
              <a:gd name="connsiteX2" fmla="*/ 2861733 w 5448300"/>
              <a:gd name="connsiteY2" fmla="*/ 2548466 h 6858000"/>
              <a:gd name="connsiteX3" fmla="*/ 5448300 w 5448300"/>
              <a:gd name="connsiteY3" fmla="*/ 6853767 h 6858000"/>
              <a:gd name="connsiteX4" fmla="*/ 0 w 5448300"/>
              <a:gd name="connsiteY4" fmla="*/ 6858000 h 6858000"/>
              <a:gd name="connsiteX5" fmla="*/ 0 w 5448300"/>
              <a:gd name="connsiteY5" fmla="*/ 0 h 6858000"/>
              <a:gd name="connsiteX0" fmla="*/ 0 w 5448300"/>
              <a:gd name="connsiteY0" fmla="*/ 0 h 6858000"/>
              <a:gd name="connsiteX1" fmla="*/ 3174999 w 5448300"/>
              <a:gd name="connsiteY1" fmla="*/ 0 h 6858000"/>
              <a:gd name="connsiteX2" fmla="*/ 2294466 w 5448300"/>
              <a:gd name="connsiteY2" fmla="*/ 5223932 h 6858000"/>
              <a:gd name="connsiteX3" fmla="*/ 5448300 w 5448300"/>
              <a:gd name="connsiteY3" fmla="*/ 6853767 h 6858000"/>
              <a:gd name="connsiteX4" fmla="*/ 0 w 5448300"/>
              <a:gd name="connsiteY4" fmla="*/ 6858000 h 6858000"/>
              <a:gd name="connsiteX5" fmla="*/ 0 w 5448300"/>
              <a:gd name="connsiteY5" fmla="*/ 0 h 6858000"/>
              <a:gd name="connsiteX0" fmla="*/ 0 w 3458633"/>
              <a:gd name="connsiteY0" fmla="*/ 0 h 6858000"/>
              <a:gd name="connsiteX1" fmla="*/ 3174999 w 3458633"/>
              <a:gd name="connsiteY1" fmla="*/ 0 h 6858000"/>
              <a:gd name="connsiteX2" fmla="*/ 2294466 w 3458633"/>
              <a:gd name="connsiteY2" fmla="*/ 5223932 h 6858000"/>
              <a:gd name="connsiteX3" fmla="*/ 3458633 w 3458633"/>
              <a:gd name="connsiteY3" fmla="*/ 6853767 h 6858000"/>
              <a:gd name="connsiteX4" fmla="*/ 0 w 3458633"/>
              <a:gd name="connsiteY4" fmla="*/ 6858000 h 6858000"/>
              <a:gd name="connsiteX5" fmla="*/ 0 w 3458633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4AF742-FB27-438E-BFD8-1BBF054C7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9412" y="992919"/>
            <a:ext cx="7345891" cy="1413933"/>
          </a:xfrm>
        </p:spPr>
        <p:txBody>
          <a:bodyPr>
            <a:normAutofit/>
          </a:bodyPr>
          <a:lstStyle/>
          <a:p>
            <a:r>
              <a:rPr lang="en-US" dirty="0"/>
              <a:t>Location Seattle, WA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48B09-64DA-49C8-B680-8BC1BCBAF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1936" y="2054326"/>
            <a:ext cx="7659156" cy="3742267"/>
          </a:xfrm>
        </p:spPr>
        <p:txBody>
          <a:bodyPr>
            <a:normAutofit/>
          </a:bodyPr>
          <a:lstStyle/>
          <a:p>
            <a:r>
              <a:rPr lang="en-US" dirty="0"/>
              <a:t>Safer location from natural disasters</a:t>
            </a:r>
          </a:p>
          <a:p>
            <a:r>
              <a:rPr lang="en-US" dirty="0"/>
              <a:t>Cheap state of the art power grids</a:t>
            </a:r>
          </a:p>
          <a:p>
            <a:r>
              <a:rPr lang="en-US" dirty="0"/>
              <a:t>Access to Vancouver, CA and Asia through</a:t>
            </a:r>
          </a:p>
          <a:p>
            <a:pPr marL="0" indent="0">
              <a:buNone/>
            </a:pPr>
            <a:r>
              <a:rPr lang="en-US" dirty="0"/>
              <a:t>     the Trans-pacific cables</a:t>
            </a:r>
          </a:p>
          <a:p>
            <a:r>
              <a:rPr lang="en-US" dirty="0"/>
              <a:t>Close proximity to Silicon Valley</a:t>
            </a:r>
          </a:p>
        </p:txBody>
      </p:sp>
    </p:spTree>
    <p:extLst>
      <p:ext uri="{BB962C8B-B14F-4D97-AF65-F5344CB8AC3E}">
        <p14:creationId xmlns:p14="http://schemas.microsoft.com/office/powerpoint/2010/main" val="104198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D7E22-A72E-4645-8A57-BC3B0DD67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298" y="0"/>
            <a:ext cx="10018713" cy="1752599"/>
          </a:xfrm>
        </p:spPr>
        <p:txBody>
          <a:bodyPr/>
          <a:lstStyle/>
          <a:p>
            <a:r>
              <a:rPr lang="en-US" dirty="0"/>
              <a:t>Physical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EEBB8-7A41-430F-A39E-143423DA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336" y="1545064"/>
            <a:ext cx="3367638" cy="4530840"/>
          </a:xfrm>
        </p:spPr>
        <p:txBody>
          <a:bodyPr>
            <a:normAutofit/>
          </a:bodyPr>
          <a:lstStyle/>
          <a:p>
            <a:r>
              <a:rPr lang="en-US" sz="2200" dirty="0"/>
              <a:t>Concrete walls</a:t>
            </a:r>
          </a:p>
          <a:p>
            <a:r>
              <a:rPr lang="en-US" sz="2200" dirty="0"/>
              <a:t>Use walls lined with Kevlar</a:t>
            </a:r>
          </a:p>
          <a:p>
            <a:r>
              <a:rPr lang="en-US" sz="2200" dirty="0"/>
              <a:t>100-foot buffer zone</a:t>
            </a:r>
          </a:p>
          <a:p>
            <a:r>
              <a:rPr lang="en-US" sz="2200" dirty="0"/>
              <a:t>Fenced facility</a:t>
            </a:r>
          </a:p>
          <a:p>
            <a:r>
              <a:rPr lang="en-US" sz="2200" dirty="0"/>
              <a:t>ID checks at front gate</a:t>
            </a:r>
          </a:p>
          <a:p>
            <a:r>
              <a:rPr lang="en-US" sz="2200" dirty="0"/>
              <a:t>Security cameras at every angle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A2F425-5B67-4F93-99F0-F966C10042FF}"/>
              </a:ext>
            </a:extLst>
          </p:cNvPr>
          <p:cNvSpPr txBox="1">
            <a:spLocks/>
          </p:cNvSpPr>
          <p:nvPr/>
        </p:nvSpPr>
        <p:spPr>
          <a:xfrm>
            <a:off x="8031834" y="1755271"/>
            <a:ext cx="4165509" cy="4073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Limit entry points</a:t>
            </a:r>
          </a:p>
          <a:p>
            <a:r>
              <a:rPr lang="en-US" dirty="0"/>
              <a:t>Biometric identification</a:t>
            </a:r>
          </a:p>
          <a:p>
            <a:r>
              <a:rPr lang="en-US" dirty="0"/>
              <a:t>Security guards to monitor entry points</a:t>
            </a:r>
          </a:p>
          <a:p>
            <a:pPr>
              <a:buClr>
                <a:srgbClr val="1287C3"/>
              </a:buClr>
            </a:pPr>
            <a:r>
              <a:rPr lang="en-US" dirty="0"/>
              <a:t>Various security alarm systems</a:t>
            </a:r>
          </a:p>
        </p:txBody>
      </p:sp>
      <p:pic>
        <p:nvPicPr>
          <p:cNvPr id="6" name="Picture 5" descr="A picture containing sky, outdoor, plane&#10;&#10;Description generated with very high confidence">
            <a:extLst>
              <a:ext uri="{FF2B5EF4-FFF2-40B4-BE49-F238E27FC236}">
                <a16:creationId xmlns:a16="http://schemas.microsoft.com/office/drawing/2014/main" id="{E9CE6D7A-7DAF-498D-9D36-7A8D73D74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162" y="2968146"/>
            <a:ext cx="3736671" cy="252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593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D7E22-A72E-4645-8A57-BC3B0DD67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298" y="0"/>
            <a:ext cx="10018713" cy="1752599"/>
          </a:xfrm>
        </p:spPr>
        <p:txBody>
          <a:bodyPr/>
          <a:lstStyle/>
          <a:p>
            <a:r>
              <a:rPr lang="en-US" dirty="0"/>
              <a:t>Internal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EEBB8-7A41-430F-A39E-143423DA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336" y="1113743"/>
            <a:ext cx="3367638" cy="4530840"/>
          </a:xfrm>
        </p:spPr>
        <p:txBody>
          <a:bodyPr>
            <a:normAutofit/>
          </a:bodyPr>
          <a:lstStyle/>
          <a:p>
            <a:r>
              <a:rPr lang="en-US" sz="2200" dirty="0"/>
              <a:t>ID checks in the building</a:t>
            </a:r>
            <a:endParaRPr lang="en-US" dirty="0"/>
          </a:p>
          <a:p>
            <a:r>
              <a:rPr lang="en-US" sz="2200" dirty="0"/>
              <a:t>Security cameras at every angle</a:t>
            </a:r>
          </a:p>
          <a:p>
            <a:pPr>
              <a:buClr>
                <a:srgbClr val="1287C3"/>
              </a:buClr>
            </a:pPr>
            <a:r>
              <a:rPr lang="en-US" sz="2200" dirty="0"/>
              <a:t>Emergency exits</a:t>
            </a:r>
          </a:p>
          <a:p>
            <a:pPr>
              <a:buClr>
                <a:srgbClr val="1287C3"/>
              </a:buClr>
            </a:pPr>
            <a:r>
              <a:rPr lang="en-US" sz="2200" dirty="0"/>
              <a:t>Alarms system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A2F425-5B67-4F93-99F0-F966C10042FF}"/>
              </a:ext>
            </a:extLst>
          </p:cNvPr>
          <p:cNvSpPr txBox="1">
            <a:spLocks/>
          </p:cNvSpPr>
          <p:nvPr/>
        </p:nvSpPr>
        <p:spPr>
          <a:xfrm>
            <a:off x="8520663" y="1301357"/>
            <a:ext cx="3671337" cy="4073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Limit entry points</a:t>
            </a:r>
          </a:p>
          <a:p>
            <a:r>
              <a:rPr lang="en-US" dirty="0"/>
              <a:t>Recirculate air</a:t>
            </a:r>
          </a:p>
          <a:p>
            <a:r>
              <a:rPr lang="en-US" dirty="0"/>
              <a:t>Monitor critical equipment</a:t>
            </a:r>
          </a:p>
          <a:p>
            <a:r>
              <a:rPr lang="en-US" dirty="0"/>
              <a:t>Limited windows</a:t>
            </a:r>
          </a:p>
        </p:txBody>
      </p:sp>
      <p:pic>
        <p:nvPicPr>
          <p:cNvPr id="5" name="Picture 6" descr="A person wearing a suit and tie&#10;&#10;Description generated with very high confidence">
            <a:extLst>
              <a:ext uri="{FF2B5EF4-FFF2-40B4-BE49-F238E27FC236}">
                <a16:creationId xmlns:a16="http://schemas.microsoft.com/office/drawing/2014/main" id="{115F2724-B8A4-4D17-AE3E-6AC8DA36F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136" y="3128252"/>
            <a:ext cx="4569124" cy="279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72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AFEBE5-6693-430B-8889-C26BCFFA8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998" y="1252953"/>
            <a:ext cx="6240990" cy="4680741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77528C-3FC6-4FA9-9D08-FAB3874F2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954" y="1040727"/>
            <a:ext cx="4694209" cy="15043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Network Security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299A9BE-664D-4F6C-B312-CF74B1EB0716}"/>
              </a:ext>
            </a:extLst>
          </p:cNvPr>
          <p:cNvSpPr txBox="1">
            <a:spLocks/>
          </p:cNvSpPr>
          <p:nvPr/>
        </p:nvSpPr>
        <p:spPr>
          <a:xfrm>
            <a:off x="1484311" y="2666999"/>
            <a:ext cx="3333496" cy="312420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Strong passwords</a:t>
            </a:r>
          </a:p>
          <a:p>
            <a:r>
              <a:rPr lang="en-US" sz="2200" dirty="0"/>
              <a:t>Honeypots</a:t>
            </a:r>
          </a:p>
          <a:p>
            <a:r>
              <a:rPr lang="en-US" sz="2200" dirty="0"/>
              <a:t>User awareness plan</a:t>
            </a:r>
          </a:p>
          <a:p>
            <a:r>
              <a:rPr lang="en-US" sz="2200" dirty="0"/>
              <a:t>Intrusion Detection System</a:t>
            </a:r>
          </a:p>
          <a:p>
            <a:r>
              <a:rPr lang="en-US" sz="2200" dirty="0"/>
              <a:t>Keep our systems up to date</a:t>
            </a:r>
          </a:p>
          <a:p>
            <a:r>
              <a:rPr lang="en-US" sz="2200" dirty="0"/>
              <a:t>Firewalls</a:t>
            </a:r>
          </a:p>
          <a:p>
            <a:r>
              <a:rPr lang="en-US" sz="2200" dirty="0"/>
              <a:t>Demilitarized Zone</a:t>
            </a:r>
          </a:p>
          <a:p>
            <a:r>
              <a:rPr lang="en-US" sz="2200" dirty="0"/>
              <a:t>Vulnerability scanning</a:t>
            </a:r>
          </a:p>
          <a:p>
            <a:r>
              <a:rPr lang="en-US" sz="2200" dirty="0"/>
              <a:t>Backup systems regularly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99583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50D57-E306-4F1A-AD76-C7E2523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273" y="-326571"/>
            <a:ext cx="12195855" cy="1752599"/>
          </a:xfrm>
        </p:spPr>
        <p:txBody>
          <a:bodyPr/>
          <a:lstStyle/>
          <a:p>
            <a:r>
              <a:rPr lang="en-US" dirty="0"/>
              <a:t>Q&amp;A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986CA-79A9-4A07-B231-3FF5B432B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1661" y="971549"/>
            <a:ext cx="9441708" cy="58041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Q.</a:t>
            </a:r>
            <a:r>
              <a:rPr lang="en-US" dirty="0"/>
              <a:t> </a:t>
            </a:r>
            <a:r>
              <a:rPr lang="en-US" b="1" dirty="0"/>
              <a:t>What happens if the power goes out?</a:t>
            </a:r>
          </a:p>
          <a:p>
            <a:pPr marL="0" indent="0">
              <a:buNone/>
            </a:pPr>
            <a:r>
              <a:rPr lang="en-US" dirty="0"/>
              <a:t>A.</a:t>
            </a:r>
            <a:r>
              <a:rPr lang="en-US" b="1" dirty="0"/>
              <a:t>  </a:t>
            </a:r>
            <a:r>
              <a:rPr lang="en-US" dirty="0"/>
              <a:t>Our Uninterruptible Power System will kick in giving us  supply of power.</a:t>
            </a:r>
          </a:p>
          <a:p>
            <a:pPr marL="0" indent="0">
              <a:buNone/>
            </a:pPr>
            <a:r>
              <a:rPr lang="en-US" b="1" dirty="0"/>
              <a:t>Q. What if there is a bomb threat?</a:t>
            </a:r>
          </a:p>
          <a:p>
            <a:pPr marL="0" indent="0">
              <a:buNone/>
            </a:pPr>
            <a:r>
              <a:rPr lang="en-US" dirty="0"/>
              <a:t>A.  Remain calm, notify the authorities and follow appropriate procedures.</a:t>
            </a:r>
          </a:p>
          <a:p>
            <a:pPr marL="0" indent="0">
              <a:buNone/>
            </a:pPr>
            <a:r>
              <a:rPr lang="en-US" b="1" dirty="0"/>
              <a:t>Q. What if there is a fire?</a:t>
            </a:r>
          </a:p>
          <a:p>
            <a:pPr marL="0" indent="0">
              <a:buNone/>
            </a:pPr>
            <a:r>
              <a:rPr lang="en-US" dirty="0"/>
              <a:t>A. Remain calm and find the nearest Fire Exit.</a:t>
            </a:r>
          </a:p>
          <a:p>
            <a:pPr marL="0" indent="0">
              <a:buNone/>
            </a:pPr>
            <a:r>
              <a:rPr lang="en-US" b="1" dirty="0"/>
              <a:t>Q. What if our servers are compromised?</a:t>
            </a:r>
          </a:p>
          <a:p>
            <a:pPr marL="0" indent="0">
              <a:buNone/>
            </a:pPr>
            <a:r>
              <a:rPr lang="en-US" dirty="0"/>
              <a:t>A. Our specialist's will proceed with necessary measures depending on the compromise.</a:t>
            </a:r>
          </a:p>
          <a:p>
            <a:pPr marL="0" indent="0">
              <a:buNone/>
            </a:pPr>
            <a:r>
              <a:rPr lang="en-US" b="1" dirty="0"/>
              <a:t>Q. What if there is data loss or our systems have become corrupted?</a:t>
            </a:r>
          </a:p>
          <a:p>
            <a:pPr marL="0" indent="0">
              <a:buNone/>
            </a:pPr>
            <a:r>
              <a:rPr lang="en-US" dirty="0"/>
              <a:t>A. We will use the backups we have in place if an event like this occurs.</a:t>
            </a:r>
          </a:p>
          <a:p>
            <a:pPr marL="0" indent="0">
              <a:buNone/>
            </a:pPr>
            <a:r>
              <a:rPr lang="en-US" b="1" dirty="0"/>
              <a:t>Q</a:t>
            </a:r>
            <a:r>
              <a:rPr lang="en-US" dirty="0"/>
              <a:t>. </a:t>
            </a:r>
            <a:r>
              <a:rPr lang="en-US" b="1" dirty="0"/>
              <a:t>How will we train our users to be cautious of what they do on our system?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A. We will provide a course that all employees are required to take to inform them on proper security habits.</a:t>
            </a:r>
          </a:p>
        </p:txBody>
      </p:sp>
    </p:spTree>
    <p:extLst>
      <p:ext uri="{BB962C8B-B14F-4D97-AF65-F5344CB8AC3E}">
        <p14:creationId xmlns:p14="http://schemas.microsoft.com/office/powerpoint/2010/main" val="2681282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01D0-062B-4610-8DDB-2B29B44D5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223157"/>
            <a:ext cx="10018713" cy="1752599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DCC8F-8E5C-4B15-ADC2-FF52E2A62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904999"/>
            <a:ext cx="10018713" cy="421863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Jansky, D. (n.d.). Annual Average Electricity Price Comparisonby State. Retrieved April 22, 2018, from </a:t>
            </a:r>
            <a:r>
              <a:rPr lang="en-US" dirty="0">
                <a:hlinkClick r:id="rId2"/>
              </a:rPr>
              <a:t>http://www.neo.ne.gov/statshtml/204.htm</a:t>
            </a:r>
            <a:endParaRPr lang="en-US" dirty="0"/>
          </a:p>
          <a:p>
            <a:r>
              <a:rPr lang="en-US" dirty="0"/>
              <a:t>(n.d.). Retrieved April 22, 2018, from </a:t>
            </a:r>
            <a:r>
              <a:rPr lang="en-US" dirty="0">
                <a:hlinkClick r:id="rId3"/>
              </a:rPr>
              <a:t>https://www.incapsula.com/blog/choosing-data-center-location.html</a:t>
            </a:r>
            <a:endParaRPr lang="en-US" dirty="0"/>
          </a:p>
          <a:p>
            <a:r>
              <a:rPr lang="en-US" dirty="0"/>
              <a:t>Scalet, S. D. (2015, March 31). 19 ways to build physical security into your data center. Retrieved April 22, 2018, from </a:t>
            </a:r>
            <a:r>
              <a:rPr lang="en-US" dirty="0">
                <a:hlinkClick r:id="rId4"/>
              </a:rPr>
              <a:t>https://www.csoonline.com/article/2112402/physical-security/physical-security-19-ways-to-build-physical-security-into-a-data-center.html</a:t>
            </a:r>
            <a:endParaRPr lang="en-US" dirty="0"/>
          </a:p>
          <a:p>
            <a:r>
              <a:rPr lang="en-US" dirty="0"/>
              <a:t>Top 10 Data Center Disasters that could ruin your business... (2015, January 14). Retrieved April 22, 2018, from </a:t>
            </a:r>
            <a:r>
              <a:rPr lang="en-US" dirty="0">
                <a:hlinkClick r:id="rId5"/>
              </a:rPr>
              <a:t>https://www.teamsilverback.com/top-10-data-center-disasters-that-could-ruin-your-business/</a:t>
            </a:r>
            <a:endParaRPr lang="en-US" dirty="0"/>
          </a:p>
          <a:p>
            <a:r>
              <a:rPr lang="en-US" dirty="0"/>
              <a:t>What to Do - Bomb Threat. (2018, March 09). Retrieved April 22, 2018, from </a:t>
            </a:r>
            <a:r>
              <a:rPr lang="en-US" dirty="0">
                <a:hlinkClick r:id="rId6"/>
              </a:rPr>
              <a:t>https://www.dhs.gov/what-to-do-bomb-threat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4666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206</TotalTime>
  <Words>309</Words>
  <Application>Microsoft Office PowerPoint</Application>
  <PresentationFormat>Widescreen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Corbel</vt:lpstr>
      <vt:lpstr>Parallax</vt:lpstr>
      <vt:lpstr>Security Implementation Plan </vt:lpstr>
      <vt:lpstr>Location Seattle, WA</vt:lpstr>
      <vt:lpstr>Physical Security</vt:lpstr>
      <vt:lpstr>Internal Security</vt:lpstr>
      <vt:lpstr>Network Security</vt:lpstr>
      <vt:lpstr>Q&amp;A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Security Implementation Plan </dc:title>
  <dc:creator>JACOB SILVA</dc:creator>
  <cp:lastModifiedBy>Jacob Silva</cp:lastModifiedBy>
  <cp:revision>24</cp:revision>
  <dcterms:created xsi:type="dcterms:W3CDTF">2018-04-22T22:36:43Z</dcterms:created>
  <dcterms:modified xsi:type="dcterms:W3CDTF">2020-05-28T23:56:34Z</dcterms:modified>
</cp:coreProperties>
</file>