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65" r:id="rId5"/>
    <p:sldId id="260" r:id="rId6"/>
    <p:sldId id="266" r:id="rId7"/>
    <p:sldId id="263" r:id="rId8"/>
    <p:sldId id="262" r:id="rId9"/>
    <p:sldId id="267" r:id="rId10"/>
    <p:sldId id="264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36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B4C87-883F-4BE9-A036-5F97D72F2332}" type="datetimeFigureOut">
              <a:rPr lang="en-US" smtClean="0"/>
              <a:t>5/29/2020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5BDDF5-3947-4720-A442-78A398865F8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5435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B4C87-883F-4BE9-A036-5F97D72F2332}" type="datetimeFigureOut">
              <a:rPr lang="en-US" smtClean="0"/>
              <a:t>5/29/2020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5BDDF5-3947-4720-A442-78A398865F8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3712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B4C87-883F-4BE9-A036-5F97D72F2332}" type="datetimeFigureOut">
              <a:rPr lang="en-US" smtClean="0"/>
              <a:t>5/29/2020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5BDDF5-3947-4720-A442-78A398865F8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7280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B4C87-883F-4BE9-A036-5F97D72F2332}" type="datetimeFigureOut">
              <a:rPr lang="en-US" smtClean="0"/>
              <a:t>5/29/2020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5BDDF5-3947-4720-A442-78A398865F8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6998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B4C87-883F-4BE9-A036-5F97D72F2332}" type="datetimeFigureOut">
              <a:rPr lang="en-US" smtClean="0"/>
              <a:t>5/29/2020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5BDDF5-3947-4720-A442-78A398865F8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3987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B4C87-883F-4BE9-A036-5F97D72F2332}" type="datetimeFigureOut">
              <a:rPr lang="en-US" smtClean="0"/>
              <a:t>5/29/2020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5BDDF5-3947-4720-A442-78A398865F8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5690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B4C87-883F-4BE9-A036-5F97D72F2332}" type="datetimeFigureOut">
              <a:rPr lang="en-US" smtClean="0"/>
              <a:t>5/29/2020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5BDDF5-3947-4720-A442-78A398865F8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292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B4C87-883F-4BE9-A036-5F97D72F2332}" type="datetimeFigureOut">
              <a:rPr lang="en-US" smtClean="0"/>
              <a:t>5/29/2020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5BDDF5-3947-4720-A442-78A398865F8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4567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B4C87-883F-4BE9-A036-5F97D72F2332}" type="datetimeFigureOut">
              <a:rPr lang="en-US" smtClean="0"/>
              <a:t>5/29/2020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5BDDF5-3947-4720-A442-78A398865F8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3774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B4C87-883F-4BE9-A036-5F97D72F2332}" type="datetimeFigureOut">
              <a:rPr lang="en-US" smtClean="0"/>
              <a:t>5/29/2020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5BDDF5-3947-4720-A442-78A398865F8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1912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B4C87-883F-4BE9-A036-5F97D72F2332}" type="datetimeFigureOut">
              <a:rPr lang="en-US" smtClean="0"/>
              <a:t>5/29/2020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5BDDF5-3947-4720-A442-78A398865F8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8135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B4C87-883F-4BE9-A036-5F97D72F2332}" type="datetimeFigureOut">
              <a:rPr lang="en-US" smtClean="0"/>
              <a:t>5/29/2020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5BDDF5-3947-4720-A442-78A398865F8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95928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B4C87-883F-4BE9-A036-5F97D72F2332}" type="datetimeFigureOut">
              <a:rPr lang="en-US" smtClean="0"/>
              <a:t>5/29/2020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5BDDF5-3947-4720-A442-78A398865F8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4353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B4C87-883F-4BE9-A036-5F97D72F2332}" type="datetimeFigureOut">
              <a:rPr lang="en-US" smtClean="0"/>
              <a:t>5/29/2020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5BDDF5-3947-4720-A442-78A398865F8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9134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B4C87-883F-4BE9-A036-5F97D72F2332}" type="datetimeFigureOut">
              <a:rPr lang="en-US" smtClean="0"/>
              <a:t>5/29/2020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5BDDF5-3947-4720-A442-78A398865F8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3493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B4C87-883F-4BE9-A036-5F97D72F2332}" type="datetimeFigureOut">
              <a:rPr lang="en-US" smtClean="0"/>
              <a:t>5/29/2020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5BDDF5-3947-4720-A442-78A398865F8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5877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B4C87-883F-4BE9-A036-5F97D72F2332}" type="datetimeFigureOut">
              <a:rPr lang="en-US" smtClean="0"/>
              <a:t>5/29/2020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5BDDF5-3947-4720-A442-78A398865F8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5733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A99B4C87-883F-4BE9-A036-5F97D72F2332}" type="datetimeFigureOut">
              <a:rPr lang="en-US" smtClean="0"/>
              <a:t>5/29/2020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5BDDF5-3947-4720-A442-78A398865F8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519841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nvd.nist.gov/vuln-metrics/cvss" TargetMode="External"/><Relationship Id="rId2" Type="http://schemas.openxmlformats.org/officeDocument/2006/relationships/hyperlink" Target="https://nvlpubs.nist.gov/nistpubs/Legacy/SP/nistspecialpublication800-51r1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bleepingcomputer.com/news/security/90-percent-of-companies-get-attacked-with-three-year-old-vulnerabilities/" TargetMode="External"/><Relationship Id="rId5" Type="http://schemas.openxmlformats.org/officeDocument/2006/relationships/hyperlink" Target="https://www.securitymetrics.com/blog/how-much-does-pentest-cost" TargetMode="External"/><Relationship Id="rId4" Type="http://schemas.openxmlformats.org/officeDocument/2006/relationships/hyperlink" Target="https://nvd.nist.gov/config/cce/index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28D0172-F2E0-4763-9C35-F022664959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5"/>
            <a:ext cx="12191695" cy="473074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 16">
            <a:extLst>
              <a:ext uri="{FF2B5EF4-FFF2-40B4-BE49-F238E27FC236}">
                <a16:creationId xmlns:a16="http://schemas.microsoft.com/office/drawing/2014/main" id="{9F2851FB-E841-4509-8A6D-A416376EA3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19939" y="3753695"/>
            <a:ext cx="3472060" cy="825932"/>
          </a:xfrm>
          <a:custGeom>
            <a:avLst/>
            <a:gdLst>
              <a:gd name="connsiteX0" fmla="*/ 3470310 w 3472060"/>
              <a:gd name="connsiteY0" fmla="*/ 0 h 825932"/>
              <a:gd name="connsiteX1" fmla="*/ 3472060 w 3472060"/>
              <a:gd name="connsiteY1" fmla="*/ 12850 h 825932"/>
              <a:gd name="connsiteX2" fmla="*/ 3472060 w 3472060"/>
              <a:gd name="connsiteY2" fmla="*/ 480529 h 825932"/>
              <a:gd name="connsiteX3" fmla="*/ 3363699 w 3472060"/>
              <a:gd name="connsiteY3" fmla="*/ 498471 h 825932"/>
              <a:gd name="connsiteX4" fmla="*/ 42060 w 3472060"/>
              <a:gd name="connsiteY4" fmla="*/ 824486 h 825932"/>
              <a:gd name="connsiteX5" fmla="*/ 0 w 3472060"/>
              <a:gd name="connsiteY5" fmla="*/ 758452 h 825932"/>
              <a:gd name="connsiteX6" fmla="*/ 188014 w 3472060"/>
              <a:gd name="connsiteY6" fmla="*/ 735602 h 825932"/>
              <a:gd name="connsiteX7" fmla="*/ 284087 w 3472060"/>
              <a:gd name="connsiteY7" fmla="*/ 722590 h 825932"/>
              <a:gd name="connsiteX8" fmla="*/ 382288 w 3472060"/>
              <a:gd name="connsiteY8" fmla="*/ 709392 h 825932"/>
              <a:gd name="connsiteX9" fmla="*/ 481858 w 3472060"/>
              <a:gd name="connsiteY9" fmla="*/ 695774 h 825932"/>
              <a:gd name="connsiteX10" fmla="*/ 581897 w 3472060"/>
              <a:gd name="connsiteY10" fmla="*/ 680711 h 825932"/>
              <a:gd name="connsiteX11" fmla="*/ 683670 w 3472060"/>
              <a:gd name="connsiteY11" fmla="*/ 665256 h 825932"/>
              <a:gd name="connsiteX12" fmla="*/ 787206 w 3472060"/>
              <a:gd name="connsiteY12" fmla="*/ 649587 h 825932"/>
              <a:gd name="connsiteX13" fmla="*/ 892019 w 3472060"/>
              <a:gd name="connsiteY13" fmla="*/ 632968 h 825932"/>
              <a:gd name="connsiteX14" fmla="*/ 997620 w 3472060"/>
              <a:gd name="connsiteY14" fmla="*/ 614667 h 825932"/>
              <a:gd name="connsiteX15" fmla="*/ 1104727 w 3472060"/>
              <a:gd name="connsiteY15" fmla="*/ 596741 h 825932"/>
              <a:gd name="connsiteX16" fmla="*/ 1212669 w 3472060"/>
              <a:gd name="connsiteY16" fmla="*/ 577397 h 825932"/>
              <a:gd name="connsiteX17" fmla="*/ 1321506 w 3472060"/>
              <a:gd name="connsiteY17" fmla="*/ 556988 h 825932"/>
              <a:gd name="connsiteX18" fmla="*/ 1430709 w 3472060"/>
              <a:gd name="connsiteY18" fmla="*/ 536607 h 825932"/>
              <a:gd name="connsiteX19" fmla="*/ 1541050 w 3472060"/>
              <a:gd name="connsiteY19" fmla="*/ 514481 h 825932"/>
              <a:gd name="connsiteX20" fmla="*/ 1652805 w 3472060"/>
              <a:gd name="connsiteY20" fmla="*/ 492202 h 825932"/>
              <a:gd name="connsiteX21" fmla="*/ 1763708 w 3472060"/>
              <a:gd name="connsiteY21" fmla="*/ 469161 h 825932"/>
              <a:gd name="connsiteX22" fmla="*/ 1875795 w 3472060"/>
              <a:gd name="connsiteY22" fmla="*/ 444641 h 825932"/>
              <a:gd name="connsiteX23" fmla="*/ 1989128 w 3472060"/>
              <a:gd name="connsiteY23" fmla="*/ 418995 h 825932"/>
              <a:gd name="connsiteX24" fmla="*/ 2102476 w 3472060"/>
              <a:gd name="connsiteY24" fmla="*/ 393438 h 825932"/>
              <a:gd name="connsiteX25" fmla="*/ 2215549 w 3472060"/>
              <a:gd name="connsiteY25" fmla="*/ 366291 h 825932"/>
              <a:gd name="connsiteX26" fmla="*/ 2330490 w 3472060"/>
              <a:gd name="connsiteY26" fmla="*/ 337455 h 825932"/>
              <a:gd name="connsiteX27" fmla="*/ 2443333 w 3472060"/>
              <a:gd name="connsiteY27" fmla="*/ 308983 h 825932"/>
              <a:gd name="connsiteX28" fmla="*/ 2558014 w 3472060"/>
              <a:gd name="connsiteY28" fmla="*/ 278646 h 825932"/>
              <a:gd name="connsiteX29" fmla="*/ 2673621 w 3472060"/>
              <a:gd name="connsiteY29" fmla="*/ 247421 h 825932"/>
              <a:gd name="connsiteX30" fmla="*/ 2787008 w 3472060"/>
              <a:gd name="connsiteY30" fmla="*/ 215853 h 825932"/>
              <a:gd name="connsiteX31" fmla="*/ 2901442 w 3472060"/>
              <a:gd name="connsiteY31" fmla="*/ 182011 h 825932"/>
              <a:gd name="connsiteX32" fmla="*/ 3015722 w 3472060"/>
              <a:gd name="connsiteY32" fmla="*/ 147286 h 825932"/>
              <a:gd name="connsiteX33" fmla="*/ 3130018 w 3472060"/>
              <a:gd name="connsiteY33" fmla="*/ 112649 h 825932"/>
              <a:gd name="connsiteX34" fmla="*/ 3243551 w 3472060"/>
              <a:gd name="connsiteY34" fmla="*/ 75688 h 825932"/>
              <a:gd name="connsiteX35" fmla="*/ 3356992 w 3472060"/>
              <a:gd name="connsiteY35" fmla="*/ 38197 h 825932"/>
              <a:gd name="connsiteX36" fmla="*/ 3470310 w 3472060"/>
              <a:gd name="connsiteY36" fmla="*/ 0 h 82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72060" h="825932">
                <a:moveTo>
                  <a:pt x="3470310" y="0"/>
                </a:moveTo>
                <a:lnTo>
                  <a:pt x="3472060" y="12850"/>
                </a:lnTo>
                <a:lnTo>
                  <a:pt x="3472060" y="480529"/>
                </a:lnTo>
                <a:lnTo>
                  <a:pt x="3363699" y="498471"/>
                </a:lnTo>
                <a:cubicBezTo>
                  <a:pt x="2435623" y="645518"/>
                  <a:pt x="603076" y="844866"/>
                  <a:pt x="42060" y="824486"/>
                </a:cubicBezTo>
                <a:cubicBezTo>
                  <a:pt x="28151" y="802425"/>
                  <a:pt x="13909" y="780513"/>
                  <a:pt x="0" y="758452"/>
                </a:cubicBezTo>
                <a:lnTo>
                  <a:pt x="188014" y="735602"/>
                </a:lnTo>
                <a:lnTo>
                  <a:pt x="284087" y="722590"/>
                </a:lnTo>
                <a:lnTo>
                  <a:pt x="382288" y="709392"/>
                </a:lnTo>
                <a:lnTo>
                  <a:pt x="481858" y="695774"/>
                </a:lnTo>
                <a:lnTo>
                  <a:pt x="581897" y="680711"/>
                </a:lnTo>
                <a:lnTo>
                  <a:pt x="683670" y="665256"/>
                </a:lnTo>
                <a:lnTo>
                  <a:pt x="787206" y="649587"/>
                </a:lnTo>
                <a:lnTo>
                  <a:pt x="892019" y="632968"/>
                </a:lnTo>
                <a:lnTo>
                  <a:pt x="997620" y="614667"/>
                </a:lnTo>
                <a:lnTo>
                  <a:pt x="1104727" y="596741"/>
                </a:lnTo>
                <a:lnTo>
                  <a:pt x="1212669" y="577397"/>
                </a:lnTo>
                <a:lnTo>
                  <a:pt x="1321506" y="556988"/>
                </a:lnTo>
                <a:lnTo>
                  <a:pt x="1430709" y="536607"/>
                </a:lnTo>
                <a:lnTo>
                  <a:pt x="1541050" y="514481"/>
                </a:lnTo>
                <a:lnTo>
                  <a:pt x="1652805" y="492202"/>
                </a:lnTo>
                <a:lnTo>
                  <a:pt x="1763708" y="469161"/>
                </a:lnTo>
                <a:lnTo>
                  <a:pt x="1875795" y="444641"/>
                </a:lnTo>
                <a:lnTo>
                  <a:pt x="1989128" y="418995"/>
                </a:lnTo>
                <a:lnTo>
                  <a:pt x="2102476" y="393438"/>
                </a:lnTo>
                <a:lnTo>
                  <a:pt x="2215549" y="366291"/>
                </a:lnTo>
                <a:lnTo>
                  <a:pt x="2330490" y="337455"/>
                </a:lnTo>
                <a:lnTo>
                  <a:pt x="2443333" y="308983"/>
                </a:lnTo>
                <a:lnTo>
                  <a:pt x="2558014" y="278646"/>
                </a:lnTo>
                <a:lnTo>
                  <a:pt x="2673621" y="247421"/>
                </a:lnTo>
                <a:lnTo>
                  <a:pt x="2787008" y="215853"/>
                </a:lnTo>
                <a:lnTo>
                  <a:pt x="2901442" y="182011"/>
                </a:lnTo>
                <a:lnTo>
                  <a:pt x="3015722" y="147286"/>
                </a:lnTo>
                <a:lnTo>
                  <a:pt x="3130018" y="112649"/>
                </a:lnTo>
                <a:lnTo>
                  <a:pt x="3243551" y="75688"/>
                </a:lnTo>
                <a:lnTo>
                  <a:pt x="3356992" y="38197"/>
                </a:lnTo>
                <a:lnTo>
                  <a:pt x="3470310" y="0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DF6FB2B2-CE21-407F-B22E-302DADC2C3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055533"/>
            <a:ext cx="12192000" cy="2802467"/>
          </a:xfrm>
          <a:custGeom>
            <a:avLst/>
            <a:gdLst>
              <a:gd name="connsiteX0" fmla="*/ 1 w 12192000"/>
              <a:gd name="connsiteY0" fmla="*/ 0 h 2802467"/>
              <a:gd name="connsiteX1" fmla="*/ 71932 w 12192000"/>
              <a:gd name="connsiteY1" fmla="*/ 12261 h 2802467"/>
              <a:gd name="connsiteX2" fmla="*/ 282848 w 12192000"/>
              <a:gd name="connsiteY2" fmla="*/ 48342 h 2802467"/>
              <a:gd name="connsiteX3" fmla="*/ 436464 w 12192000"/>
              <a:gd name="connsiteY3" fmla="*/ 73565 h 2802467"/>
              <a:gd name="connsiteX4" fmla="*/ 619339 w 12192000"/>
              <a:gd name="connsiteY4" fmla="*/ 100188 h 2802467"/>
              <a:gd name="connsiteX5" fmla="*/ 836351 w 12192000"/>
              <a:gd name="connsiteY5" fmla="*/ 132066 h 2802467"/>
              <a:gd name="connsiteX6" fmla="*/ 1076528 w 12192000"/>
              <a:gd name="connsiteY6" fmla="*/ 165696 h 2802467"/>
              <a:gd name="connsiteX7" fmla="*/ 1347183 w 12192000"/>
              <a:gd name="connsiteY7" fmla="*/ 201077 h 2802467"/>
              <a:gd name="connsiteX8" fmla="*/ 1642223 w 12192000"/>
              <a:gd name="connsiteY8" fmla="*/ 238560 h 2802467"/>
              <a:gd name="connsiteX9" fmla="*/ 1962864 w 12192000"/>
              <a:gd name="connsiteY9" fmla="*/ 276043 h 2802467"/>
              <a:gd name="connsiteX10" fmla="*/ 2304232 w 12192000"/>
              <a:gd name="connsiteY10" fmla="*/ 314226 h 2802467"/>
              <a:gd name="connsiteX11" fmla="*/ 2672421 w 12192000"/>
              <a:gd name="connsiteY11" fmla="*/ 349608 h 2802467"/>
              <a:gd name="connsiteX12" fmla="*/ 3057678 w 12192000"/>
              <a:gd name="connsiteY12" fmla="*/ 383587 h 2802467"/>
              <a:gd name="connsiteX13" fmla="*/ 3464881 w 12192000"/>
              <a:gd name="connsiteY13" fmla="*/ 414415 h 2802467"/>
              <a:gd name="connsiteX14" fmla="*/ 3889152 w 12192000"/>
              <a:gd name="connsiteY14" fmla="*/ 443840 h 2802467"/>
              <a:gd name="connsiteX15" fmla="*/ 4331710 w 12192000"/>
              <a:gd name="connsiteY15" fmla="*/ 471515 h 2802467"/>
              <a:gd name="connsiteX16" fmla="*/ 4558476 w 12192000"/>
              <a:gd name="connsiteY16" fmla="*/ 481323 h 2802467"/>
              <a:gd name="connsiteX17" fmla="*/ 4790118 w 12192000"/>
              <a:gd name="connsiteY17" fmla="*/ 492183 h 2802467"/>
              <a:gd name="connsiteX18" fmla="*/ 5025418 w 12192000"/>
              <a:gd name="connsiteY18" fmla="*/ 502342 h 2802467"/>
              <a:gd name="connsiteX19" fmla="*/ 5261937 w 12192000"/>
              <a:gd name="connsiteY19" fmla="*/ 508998 h 2802467"/>
              <a:gd name="connsiteX20" fmla="*/ 5503332 w 12192000"/>
              <a:gd name="connsiteY20" fmla="*/ 514953 h 2802467"/>
              <a:gd name="connsiteX21" fmla="*/ 5747166 w 12192000"/>
              <a:gd name="connsiteY21" fmla="*/ 521259 h 2802467"/>
              <a:gd name="connsiteX22" fmla="*/ 5995877 w 12192000"/>
              <a:gd name="connsiteY22" fmla="*/ 525462 h 2802467"/>
              <a:gd name="connsiteX23" fmla="*/ 6247026 w 12192000"/>
              <a:gd name="connsiteY23" fmla="*/ 525462 h 2802467"/>
              <a:gd name="connsiteX24" fmla="*/ 6500613 w 12192000"/>
              <a:gd name="connsiteY24" fmla="*/ 527564 h 2802467"/>
              <a:gd name="connsiteX25" fmla="*/ 6756639 w 12192000"/>
              <a:gd name="connsiteY25" fmla="*/ 525462 h 2802467"/>
              <a:gd name="connsiteX26" fmla="*/ 7016322 w 12192000"/>
              <a:gd name="connsiteY26" fmla="*/ 521259 h 2802467"/>
              <a:gd name="connsiteX27" fmla="*/ 7276005 w 12192000"/>
              <a:gd name="connsiteY27" fmla="*/ 517405 h 2802467"/>
              <a:gd name="connsiteX28" fmla="*/ 7539345 w 12192000"/>
              <a:gd name="connsiteY28" fmla="*/ 508998 h 2802467"/>
              <a:gd name="connsiteX29" fmla="*/ 7805124 w 12192000"/>
              <a:gd name="connsiteY29" fmla="*/ 500240 h 2802467"/>
              <a:gd name="connsiteX30" fmla="*/ 8070903 w 12192000"/>
              <a:gd name="connsiteY30" fmla="*/ 490081 h 2802467"/>
              <a:gd name="connsiteX31" fmla="*/ 8339121 w 12192000"/>
              <a:gd name="connsiteY31" fmla="*/ 475719 h 2802467"/>
              <a:gd name="connsiteX32" fmla="*/ 8609776 w 12192000"/>
              <a:gd name="connsiteY32" fmla="*/ 458553 h 2802467"/>
              <a:gd name="connsiteX33" fmla="*/ 8881651 w 12192000"/>
              <a:gd name="connsiteY33" fmla="*/ 442089 h 2802467"/>
              <a:gd name="connsiteX34" fmla="*/ 9153526 w 12192000"/>
              <a:gd name="connsiteY34" fmla="*/ 421070 h 2802467"/>
              <a:gd name="connsiteX35" fmla="*/ 9429058 w 12192000"/>
              <a:gd name="connsiteY35" fmla="*/ 395848 h 2802467"/>
              <a:gd name="connsiteX36" fmla="*/ 9700933 w 12192000"/>
              <a:gd name="connsiteY36" fmla="*/ 370626 h 2802467"/>
              <a:gd name="connsiteX37" fmla="*/ 9977684 w 12192000"/>
              <a:gd name="connsiteY37" fmla="*/ 341550 h 2802467"/>
              <a:gd name="connsiteX38" fmla="*/ 10255655 w 12192000"/>
              <a:gd name="connsiteY38" fmla="*/ 309672 h 2802467"/>
              <a:gd name="connsiteX39" fmla="*/ 10529968 w 12192000"/>
              <a:gd name="connsiteY39" fmla="*/ 276043 h 2802467"/>
              <a:gd name="connsiteX40" fmla="*/ 10807939 w 12192000"/>
              <a:gd name="connsiteY40" fmla="*/ 236808 h 2802467"/>
              <a:gd name="connsiteX41" fmla="*/ 11084690 w 12192000"/>
              <a:gd name="connsiteY41" fmla="*/ 194771 h 2802467"/>
              <a:gd name="connsiteX42" fmla="*/ 11362661 w 12192000"/>
              <a:gd name="connsiteY42" fmla="*/ 153085 h 2802467"/>
              <a:gd name="connsiteX43" fmla="*/ 11639412 w 12192000"/>
              <a:gd name="connsiteY43" fmla="*/ 104392 h 2802467"/>
              <a:gd name="connsiteX44" fmla="*/ 11914945 w 12192000"/>
              <a:gd name="connsiteY44" fmla="*/ 54648 h 2802467"/>
              <a:gd name="connsiteX45" fmla="*/ 12191696 w 12192000"/>
              <a:gd name="connsiteY45" fmla="*/ 2452 h 2802467"/>
              <a:gd name="connsiteX46" fmla="*/ 12191696 w 12192000"/>
              <a:gd name="connsiteY46" fmla="*/ 2236410 h 2802467"/>
              <a:gd name="connsiteX47" fmla="*/ 12192000 w 12192000"/>
              <a:gd name="connsiteY47" fmla="*/ 2236410 h 2802467"/>
              <a:gd name="connsiteX48" fmla="*/ 12192000 w 12192000"/>
              <a:gd name="connsiteY48" fmla="*/ 2802467 h 2802467"/>
              <a:gd name="connsiteX49" fmla="*/ 12191696 w 12192000"/>
              <a:gd name="connsiteY49" fmla="*/ 2802467 h 2802467"/>
              <a:gd name="connsiteX50" fmla="*/ 0 w 12192000"/>
              <a:gd name="connsiteY50" fmla="*/ 2802467 h 2802467"/>
              <a:gd name="connsiteX51" fmla="*/ 0 w 12192000"/>
              <a:gd name="connsiteY51" fmla="*/ 2236410 h 2802467"/>
              <a:gd name="connsiteX52" fmla="*/ 1 w 12192000"/>
              <a:gd name="connsiteY52" fmla="*/ 2236410 h 2802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12192000" h="2802467">
                <a:moveTo>
                  <a:pt x="1" y="0"/>
                </a:moveTo>
                <a:lnTo>
                  <a:pt x="71932" y="12261"/>
                </a:lnTo>
                <a:lnTo>
                  <a:pt x="282848" y="48342"/>
                </a:lnTo>
                <a:lnTo>
                  <a:pt x="436464" y="73565"/>
                </a:lnTo>
                <a:lnTo>
                  <a:pt x="619339" y="100188"/>
                </a:lnTo>
                <a:lnTo>
                  <a:pt x="836351" y="132066"/>
                </a:lnTo>
                <a:lnTo>
                  <a:pt x="1076528" y="165696"/>
                </a:lnTo>
                <a:lnTo>
                  <a:pt x="1347183" y="201077"/>
                </a:lnTo>
                <a:lnTo>
                  <a:pt x="1642223" y="238560"/>
                </a:lnTo>
                <a:lnTo>
                  <a:pt x="1962864" y="276043"/>
                </a:lnTo>
                <a:lnTo>
                  <a:pt x="2304232" y="314226"/>
                </a:lnTo>
                <a:lnTo>
                  <a:pt x="2672421" y="349608"/>
                </a:lnTo>
                <a:lnTo>
                  <a:pt x="3057678" y="383587"/>
                </a:lnTo>
                <a:lnTo>
                  <a:pt x="3464881" y="414415"/>
                </a:lnTo>
                <a:lnTo>
                  <a:pt x="3889152" y="443840"/>
                </a:lnTo>
                <a:lnTo>
                  <a:pt x="4331710" y="471515"/>
                </a:lnTo>
                <a:lnTo>
                  <a:pt x="4558476" y="481323"/>
                </a:lnTo>
                <a:lnTo>
                  <a:pt x="4790118" y="492183"/>
                </a:lnTo>
                <a:lnTo>
                  <a:pt x="5025418" y="502342"/>
                </a:lnTo>
                <a:lnTo>
                  <a:pt x="5261937" y="508998"/>
                </a:lnTo>
                <a:lnTo>
                  <a:pt x="5503332" y="514953"/>
                </a:lnTo>
                <a:lnTo>
                  <a:pt x="5747166" y="521259"/>
                </a:lnTo>
                <a:lnTo>
                  <a:pt x="5995877" y="525462"/>
                </a:lnTo>
                <a:lnTo>
                  <a:pt x="6247026" y="525462"/>
                </a:lnTo>
                <a:lnTo>
                  <a:pt x="6500613" y="527564"/>
                </a:lnTo>
                <a:lnTo>
                  <a:pt x="6756639" y="525462"/>
                </a:lnTo>
                <a:lnTo>
                  <a:pt x="7016322" y="521259"/>
                </a:lnTo>
                <a:lnTo>
                  <a:pt x="7276005" y="517405"/>
                </a:lnTo>
                <a:lnTo>
                  <a:pt x="7539345" y="508998"/>
                </a:lnTo>
                <a:lnTo>
                  <a:pt x="7805124" y="500240"/>
                </a:lnTo>
                <a:lnTo>
                  <a:pt x="8070903" y="490081"/>
                </a:lnTo>
                <a:lnTo>
                  <a:pt x="8339121" y="475719"/>
                </a:lnTo>
                <a:lnTo>
                  <a:pt x="8609776" y="458553"/>
                </a:lnTo>
                <a:lnTo>
                  <a:pt x="8881651" y="442089"/>
                </a:lnTo>
                <a:lnTo>
                  <a:pt x="9153526" y="421070"/>
                </a:lnTo>
                <a:lnTo>
                  <a:pt x="9429058" y="395848"/>
                </a:lnTo>
                <a:lnTo>
                  <a:pt x="9700933" y="370626"/>
                </a:lnTo>
                <a:lnTo>
                  <a:pt x="9977684" y="341550"/>
                </a:lnTo>
                <a:lnTo>
                  <a:pt x="10255655" y="309672"/>
                </a:lnTo>
                <a:lnTo>
                  <a:pt x="10529968" y="276043"/>
                </a:lnTo>
                <a:lnTo>
                  <a:pt x="10807939" y="236808"/>
                </a:lnTo>
                <a:lnTo>
                  <a:pt x="11084690" y="194771"/>
                </a:lnTo>
                <a:lnTo>
                  <a:pt x="11362661" y="153085"/>
                </a:lnTo>
                <a:lnTo>
                  <a:pt x="11639412" y="104392"/>
                </a:lnTo>
                <a:lnTo>
                  <a:pt x="11914945" y="54648"/>
                </a:lnTo>
                <a:lnTo>
                  <a:pt x="12191696" y="2452"/>
                </a:lnTo>
                <a:lnTo>
                  <a:pt x="12191696" y="2236410"/>
                </a:lnTo>
                <a:lnTo>
                  <a:pt x="12192000" y="2236410"/>
                </a:lnTo>
                <a:lnTo>
                  <a:pt x="12192000" y="2802467"/>
                </a:lnTo>
                <a:lnTo>
                  <a:pt x="12191696" y="2802467"/>
                </a:lnTo>
                <a:lnTo>
                  <a:pt x="0" y="2802467"/>
                </a:lnTo>
                <a:lnTo>
                  <a:pt x="0" y="2236410"/>
                </a:lnTo>
                <a:lnTo>
                  <a:pt x="1" y="223641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576CA2D-BF1E-44E1-8AA5-A1C36DD80B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5505" y="623571"/>
            <a:ext cx="10260990" cy="3523885"/>
          </a:xfrm>
        </p:spPr>
        <p:txBody>
          <a:bodyPr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n-US" sz="6200" dirty="0"/>
              <a:t>Guide to Using Vulnerability Naming Schemes </a:t>
            </a:r>
            <a:br>
              <a:rPr lang="en-US" sz="6200" dirty="0"/>
            </a:br>
            <a:r>
              <a:rPr lang="en-US" sz="6200" dirty="0"/>
              <a:t>(SP 800-51 Rev. 1)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297E43-7420-4A4A-9C11-8E4CD066F1C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5505" y="4777380"/>
            <a:ext cx="10260990" cy="1209763"/>
          </a:xfrm>
        </p:spPr>
        <p:txBody>
          <a:bodyPr>
            <a:normAutofit/>
          </a:bodyPr>
          <a:lstStyle/>
          <a:p>
            <a:pPr algn="ctr"/>
            <a:r>
              <a:rPr lang="en-US" sz="2400" dirty="0">
                <a:solidFill>
                  <a:schemeClr val="bg2"/>
                </a:solidFill>
              </a:rPr>
              <a:t>Jacob Silva</a:t>
            </a:r>
          </a:p>
        </p:txBody>
      </p:sp>
    </p:spTree>
    <p:extLst>
      <p:ext uri="{BB962C8B-B14F-4D97-AF65-F5344CB8AC3E}">
        <p14:creationId xmlns:p14="http://schemas.microsoft.com/office/powerpoint/2010/main" val="3124221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7A90FF-52D5-4911-885E-701F32555C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Key Terms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E36F10C-A74B-4B33-9CB6-2D912C4BC305}"/>
              </a:ext>
            </a:extLst>
          </p:cNvPr>
          <p:cNvSpPr txBox="1">
            <a:spLocks/>
          </p:cNvSpPr>
          <p:nvPr/>
        </p:nvSpPr>
        <p:spPr>
          <a:xfrm>
            <a:off x="956212" y="2468940"/>
            <a:ext cx="3667471" cy="27471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en-US" sz="1700" dirty="0"/>
              <a:t>Common Vulnerabilities and Exposures (CVE)</a:t>
            </a:r>
          </a:p>
          <a:p>
            <a:r>
              <a:rPr lang="en-US" sz="1700" dirty="0"/>
              <a:t>Common Configuration Enumeration (CCE)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EA21310D-1B3D-48BE-81BC-887FE3612FD6}"/>
              </a:ext>
            </a:extLst>
          </p:cNvPr>
          <p:cNvSpPr txBox="1">
            <a:spLocks/>
          </p:cNvSpPr>
          <p:nvPr/>
        </p:nvSpPr>
        <p:spPr>
          <a:xfrm>
            <a:off x="5895296" y="2468940"/>
            <a:ext cx="3667471" cy="27471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en-US" sz="1700" dirty="0"/>
              <a:t>National Vulnerability Database (NVD)</a:t>
            </a:r>
          </a:p>
          <a:p>
            <a:r>
              <a:rPr lang="en-US" sz="1700" dirty="0"/>
              <a:t>National Institute of Standards and Technology (NIST)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2627B15-A7C5-4785-BF80-7280DD412B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0913" y="4197991"/>
            <a:ext cx="6877050" cy="259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6461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2685B2-8CB8-4148-8310-F18E3645DA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0" y="317546"/>
            <a:ext cx="9404723" cy="1400530"/>
          </a:xfrm>
        </p:spPr>
        <p:txBody>
          <a:bodyPr/>
          <a:lstStyle/>
          <a:p>
            <a:pPr algn="ctr"/>
            <a:r>
              <a:rPr lang="en-US" sz="4400" dirty="0">
                <a:solidFill>
                  <a:srgbClr val="EBEBEB"/>
                </a:solidFill>
              </a:rPr>
              <a:t>Common Vulnerabilities and Exposures (CVE)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87B32E-AB17-4157-ABB6-3D2631DD2A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691" y="2625411"/>
            <a:ext cx="5249781" cy="3147235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A globally unique name to identify every vulnerability</a:t>
            </a:r>
          </a:p>
          <a:p>
            <a:r>
              <a:rPr lang="en-US" dirty="0"/>
              <a:t>MITRE Corporation (Oversees CVEs)</a:t>
            </a:r>
          </a:p>
          <a:p>
            <a:r>
              <a:rPr lang="en-US" dirty="0"/>
              <a:t>A setup for prioritizing risks of the vulnerabilities</a:t>
            </a:r>
          </a:p>
          <a:p>
            <a:r>
              <a:rPr lang="en-US" dirty="0"/>
              <a:t>A method for users of products and services to use vulnerability information</a:t>
            </a:r>
          </a:p>
          <a:p>
            <a:r>
              <a:rPr lang="en-US" dirty="0"/>
              <a:t>A list of publicly known software vulnerabilities</a:t>
            </a:r>
          </a:p>
          <a:p>
            <a:r>
              <a:rPr lang="en-US" dirty="0"/>
              <a:t>A purpose is to provide a standard to reference known vulnerabilities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F0DC27AC-7852-4A66-B560-C070E9D280A3}"/>
              </a:ext>
            </a:extLst>
          </p:cNvPr>
          <p:cNvSpPr txBox="1">
            <a:spLocks/>
          </p:cNvSpPr>
          <p:nvPr/>
        </p:nvSpPr>
        <p:spPr>
          <a:xfrm>
            <a:off x="5753394" y="2625412"/>
            <a:ext cx="5249781" cy="32665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indent="0">
              <a:buNone/>
            </a:pPr>
            <a:r>
              <a:rPr lang="en-US" sz="1700" b="1" dirty="0"/>
              <a:t>Sample CVE RealMedia server:</a:t>
            </a:r>
          </a:p>
          <a:p>
            <a:r>
              <a:rPr lang="en-US" sz="1700" dirty="0"/>
              <a:t>CVE ID: CVE-2000-0001</a:t>
            </a:r>
          </a:p>
          <a:p>
            <a:r>
              <a:rPr lang="en-US" sz="1700" dirty="0"/>
              <a:t>Description: RealMedia server allows remote attackers to cause a denial of service via a long ramgen request.</a:t>
            </a:r>
          </a:p>
          <a:p>
            <a:r>
              <a:rPr lang="en-US" sz="1700" dirty="0"/>
              <a:t>References: BUGTRAQ: 19991222 RealMedia Server 5.0 Crasher (rmscrash.c)</a:t>
            </a:r>
          </a:p>
          <a:p>
            <a:r>
              <a:rPr lang="en-US" sz="1700" dirty="0"/>
              <a:t>URL:http://www.securityfocus.com/bid/888XF:realserver-ramgen-dos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4285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A screenshot of a social media post&#10;&#10;Description automatically generated">
            <a:extLst>
              <a:ext uri="{FF2B5EF4-FFF2-40B4-BE49-F238E27FC236}">
                <a16:creationId xmlns:a16="http://schemas.microsoft.com/office/drawing/2014/main" id="{13A6B31F-76BE-4765-986F-D3F4666E31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2151" y="1636126"/>
            <a:ext cx="8078143" cy="3291844"/>
          </a:xfrm>
          <a:prstGeom prst="rect">
            <a:avLst/>
          </a:prstGeom>
          <a:effectLst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A2685B2-8CB8-4148-8310-F18E3645DA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4262" y="4588740"/>
            <a:ext cx="9149350" cy="868026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000" dirty="0">
                <a:solidFill>
                  <a:srgbClr val="EBEBEB"/>
                </a:solidFill>
              </a:rPr>
              <a:t>nvd.nist.gov/vuln/detail/CVE-2000-0001</a:t>
            </a:r>
            <a:endParaRPr lang="en-US" sz="3000" b="0" i="0" kern="1200" dirty="0">
              <a:solidFill>
                <a:srgbClr val="EBEBEB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8317FAEE-9760-44D2-8AB8-D6D19245B24F}"/>
              </a:ext>
            </a:extLst>
          </p:cNvPr>
          <p:cNvSpPr txBox="1">
            <a:spLocks/>
          </p:cNvSpPr>
          <p:nvPr/>
        </p:nvSpPr>
        <p:spPr>
          <a:xfrm>
            <a:off x="646110" y="317546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4400" dirty="0">
                <a:solidFill>
                  <a:srgbClr val="EBEBEB"/>
                </a:solidFill>
              </a:rPr>
              <a:t>Ex: CVE-2000-0001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2205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2685B2-8CB8-4148-8310-F18E3645DA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Common Configuration Enumeration (CCE)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DBF4A45E-F54C-46F1-8083-0B5B43306C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1889" y="2273270"/>
            <a:ext cx="5249781" cy="3435767"/>
          </a:xfrm>
        </p:spPr>
        <p:txBody>
          <a:bodyPr>
            <a:normAutofit lnSpcReduction="10000"/>
          </a:bodyPr>
          <a:lstStyle/>
          <a:p>
            <a:r>
              <a:rPr lang="en-US" sz="1700" dirty="0"/>
              <a:t>Naming scheme for dictionary of software security configs</a:t>
            </a:r>
          </a:p>
          <a:p>
            <a:r>
              <a:rPr lang="en-US" sz="1700" dirty="0"/>
              <a:t>Every security config issue is given a unique identifier</a:t>
            </a:r>
          </a:p>
          <a:p>
            <a:r>
              <a:rPr lang="en-US" sz="1700" dirty="0"/>
              <a:t>The attributes of a CCE is a unique id number, descriptions of the configuration issue, parameters of the CEE, associated technical mechanisms related to the CCE, and any references to additional sources of information</a:t>
            </a:r>
          </a:p>
          <a:p>
            <a:r>
              <a:rPr lang="en-US" sz="1700" dirty="0"/>
              <a:t>Purpose is to </a:t>
            </a:r>
            <a:r>
              <a:rPr lang="en-US" sz="1800" dirty="0"/>
              <a:t>provide a standard to reference known configuration issues</a:t>
            </a:r>
          </a:p>
          <a:p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66EE5BC2-025F-4258-90D5-6180DC9FD448}"/>
              </a:ext>
            </a:extLst>
          </p:cNvPr>
          <p:cNvSpPr txBox="1">
            <a:spLocks/>
          </p:cNvSpPr>
          <p:nvPr/>
        </p:nvSpPr>
        <p:spPr>
          <a:xfrm>
            <a:off x="6580330" y="2273270"/>
            <a:ext cx="5249781" cy="333806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indent="0">
              <a:buNone/>
            </a:pPr>
            <a:r>
              <a:rPr lang="en-US" sz="1700" b="1" dirty="0"/>
              <a:t>Sample CCE </a:t>
            </a:r>
            <a:r>
              <a:rPr lang="en-US" sz="1800" b="1" dirty="0"/>
              <a:t>Windows XP Telnet</a:t>
            </a:r>
            <a:r>
              <a:rPr lang="en-US" sz="1700" b="1" dirty="0"/>
              <a:t>:</a:t>
            </a:r>
          </a:p>
          <a:p>
            <a:r>
              <a:rPr lang="en-US" sz="1700" dirty="0"/>
              <a:t>CCE ID: CCE-3108-8</a:t>
            </a:r>
          </a:p>
          <a:p>
            <a:r>
              <a:rPr lang="en-US" sz="1700" dirty="0"/>
              <a:t>Description: The correct service permissions for the Telnet service should be assigned.</a:t>
            </a:r>
          </a:p>
          <a:p>
            <a:r>
              <a:rPr lang="en-US" sz="1700" dirty="0"/>
              <a:t>Parameters: (1) set of accounts (2) list of permissions</a:t>
            </a:r>
          </a:p>
          <a:p>
            <a:r>
              <a:rPr lang="en-US" sz="1700" dirty="0"/>
              <a:t>Technical</a:t>
            </a:r>
          </a:p>
          <a:p>
            <a:r>
              <a:rPr lang="en-US" sz="1700" dirty="0"/>
              <a:t>Mechanisms: (1) set via Security Templates (2) defined by Group Policy</a:t>
            </a:r>
          </a:p>
          <a:p>
            <a:r>
              <a:rPr lang="en-US" sz="1700" dirty="0"/>
              <a:t>References: Listed at http://cce.mitre.org/lists/cce_list.html</a:t>
            </a:r>
          </a:p>
        </p:txBody>
      </p:sp>
    </p:spTree>
    <p:extLst>
      <p:ext uri="{BB962C8B-B14F-4D97-AF65-F5344CB8AC3E}">
        <p14:creationId xmlns:p14="http://schemas.microsoft.com/office/powerpoint/2010/main" val="725623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screenshot of a bird&#10;&#10;Description automatically generated">
            <a:extLst>
              <a:ext uri="{FF2B5EF4-FFF2-40B4-BE49-F238E27FC236}">
                <a16:creationId xmlns:a16="http://schemas.microsoft.com/office/drawing/2014/main" id="{ABABD798-6BDA-4183-A3B4-3DD25141C4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467" y="1686593"/>
            <a:ext cx="10905066" cy="3484814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D4612179-A8D8-471A-81FC-A6E80F5C33EA}"/>
              </a:ext>
            </a:extLst>
          </p:cNvPr>
          <p:cNvSpPr txBox="1">
            <a:spLocks/>
          </p:cNvSpPr>
          <p:nvPr/>
        </p:nvSpPr>
        <p:spPr>
          <a:xfrm>
            <a:off x="646110" y="317546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4400" dirty="0">
                <a:solidFill>
                  <a:srgbClr val="EBEBEB"/>
                </a:solidFill>
              </a:rPr>
              <a:t>Ex: CCE-3108-8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1156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2685B2-8CB8-4148-8310-F18E3645DA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Problems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DFA0B987-A640-4BD1-9DD5-235366F820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3694" y="1853248"/>
            <a:ext cx="5249781" cy="2871223"/>
          </a:xfrm>
        </p:spPr>
        <p:txBody>
          <a:bodyPr>
            <a:normAutofit/>
          </a:bodyPr>
          <a:lstStyle/>
          <a:p>
            <a:r>
              <a:rPr lang="en-US" sz="1700" dirty="0"/>
              <a:t>Software vulnerabilities</a:t>
            </a:r>
          </a:p>
          <a:p>
            <a:r>
              <a:rPr lang="en-US" sz="1700" dirty="0"/>
              <a:t>Remote attackers leveraging vulnerabilities</a:t>
            </a:r>
          </a:p>
          <a:p>
            <a:pPr lvl="1"/>
            <a:r>
              <a:rPr lang="en-US" sz="1700" dirty="0"/>
              <a:t>90% of Companies Get Attacked with Three-Year-Old Vulnerabilities</a:t>
            </a:r>
          </a:p>
          <a:p>
            <a:r>
              <a:rPr lang="en-US" sz="1700" dirty="0"/>
              <a:t>Updates Required</a:t>
            </a:r>
          </a:p>
          <a:p>
            <a:pPr lvl="1"/>
            <a:r>
              <a:rPr lang="en-US" sz="1600" dirty="0"/>
              <a:t>People neglect updates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E7DB1755-7FDF-40BF-A7F0-6CF0712EAFE7}"/>
              </a:ext>
            </a:extLst>
          </p:cNvPr>
          <p:cNvSpPr txBox="1">
            <a:spLocks/>
          </p:cNvSpPr>
          <p:nvPr/>
        </p:nvSpPr>
        <p:spPr>
          <a:xfrm>
            <a:off x="6096000" y="1853248"/>
            <a:ext cx="5249781" cy="23941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en-US" sz="1700" dirty="0"/>
              <a:t>Company secrets being targeted</a:t>
            </a:r>
          </a:p>
          <a:p>
            <a:pPr lvl="1"/>
            <a:r>
              <a:rPr lang="en-US" sz="1700" dirty="0"/>
              <a:t>Some Foreign nations are known to steal Intellectual Property</a:t>
            </a:r>
          </a:p>
          <a:p>
            <a:r>
              <a:rPr lang="en-US" sz="1700" dirty="0"/>
              <a:t>Company down time</a:t>
            </a:r>
          </a:p>
          <a:p>
            <a:pPr lvl="1"/>
            <a:r>
              <a:rPr lang="en-US" sz="1700" dirty="0"/>
              <a:t>Breaches come with a lot of problems possibly resulting in company downtime </a:t>
            </a:r>
          </a:p>
          <a:p>
            <a:endParaRPr lang="en-US" dirty="0"/>
          </a:p>
        </p:txBody>
      </p:sp>
      <p:pic>
        <p:nvPicPr>
          <p:cNvPr id="7" name="Picture 6" descr="A screenshot of a cell phone&#10;&#10;Description automatically generated">
            <a:extLst>
              <a:ext uri="{FF2B5EF4-FFF2-40B4-BE49-F238E27FC236}">
                <a16:creationId xmlns:a16="http://schemas.microsoft.com/office/drawing/2014/main" id="{36F7A30F-3420-4724-9F3F-9F86A64E0E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8656" y="4467610"/>
            <a:ext cx="4029637" cy="2200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1910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2685B2-8CB8-4148-8310-F18E3645DA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Solution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2121E678-6859-49CB-92B5-45612ECD68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0915" y="2256564"/>
            <a:ext cx="5249781" cy="3435767"/>
          </a:xfrm>
        </p:spPr>
        <p:txBody>
          <a:bodyPr>
            <a:normAutofit/>
          </a:bodyPr>
          <a:lstStyle/>
          <a:p>
            <a:r>
              <a:rPr lang="en-US" sz="1700" dirty="0"/>
              <a:t>Regular inspections on our software</a:t>
            </a:r>
          </a:p>
          <a:p>
            <a:pPr lvl="1"/>
            <a:r>
              <a:rPr lang="en-US" sz="1500" dirty="0"/>
              <a:t>Searching the Internet for CVE’s and CCE’s that are related to the software being used in our company</a:t>
            </a:r>
          </a:p>
          <a:p>
            <a:pPr lvl="1"/>
            <a:r>
              <a:rPr lang="en-US" sz="1500" dirty="0"/>
              <a:t>IDS/IPS</a:t>
            </a:r>
          </a:p>
          <a:p>
            <a:pPr lvl="1"/>
            <a:r>
              <a:rPr lang="en-US" sz="1500" dirty="0"/>
              <a:t>Firewalls</a:t>
            </a:r>
            <a:endParaRPr lang="en-US" sz="1800" dirty="0"/>
          </a:p>
          <a:p>
            <a:r>
              <a:rPr lang="en-US" dirty="0"/>
              <a:t>Back ups</a:t>
            </a:r>
          </a:p>
          <a:p>
            <a:pPr lvl="1"/>
            <a:r>
              <a:rPr lang="en-US" dirty="0"/>
              <a:t>Weekly back ups</a:t>
            </a:r>
          </a:p>
          <a:p>
            <a:pPr lvl="1"/>
            <a:r>
              <a:rPr lang="en-US" dirty="0"/>
              <a:t>Back up integrity checks</a:t>
            </a:r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09C5221F-53B5-4844-A603-C3F74AE1B128}"/>
              </a:ext>
            </a:extLst>
          </p:cNvPr>
          <p:cNvSpPr txBox="1">
            <a:spLocks/>
          </p:cNvSpPr>
          <p:nvPr/>
        </p:nvSpPr>
        <p:spPr>
          <a:xfrm>
            <a:off x="6096000" y="3546804"/>
            <a:ext cx="5249781" cy="34357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endParaRPr lang="en-US" sz="1800" dirty="0"/>
          </a:p>
          <a:p>
            <a:endParaRPr lang="en-US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C945334-B06B-417F-8F69-DD47434746E6}"/>
              </a:ext>
            </a:extLst>
          </p:cNvPr>
          <p:cNvSpPr txBox="1">
            <a:spLocks/>
          </p:cNvSpPr>
          <p:nvPr/>
        </p:nvSpPr>
        <p:spPr>
          <a:xfrm>
            <a:off x="6285610" y="2273270"/>
            <a:ext cx="5249781" cy="34357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en-US" sz="1700" dirty="0"/>
              <a:t>Utilize Pentester firms to demonstrate and document flaws in security every 6 months</a:t>
            </a:r>
          </a:p>
          <a:p>
            <a:pPr lvl="1"/>
            <a:r>
              <a:rPr lang="en-US" sz="1600" dirty="0"/>
              <a:t>Price estimates $50,000 yearly</a:t>
            </a:r>
            <a:endParaRPr lang="en-US" sz="1500" dirty="0"/>
          </a:p>
          <a:p>
            <a:r>
              <a:rPr lang="en-US" sz="1700" dirty="0"/>
              <a:t>Update when necessary</a:t>
            </a:r>
          </a:p>
          <a:p>
            <a:pPr lvl="1"/>
            <a:r>
              <a:rPr lang="en-US" sz="1500" dirty="0"/>
              <a:t>Updates are necessary to patch security issues with software we use</a:t>
            </a:r>
          </a:p>
          <a:p>
            <a:pPr lvl="1"/>
            <a:endParaRPr lang="en-US" sz="1500" dirty="0"/>
          </a:p>
        </p:txBody>
      </p:sp>
      <p:pic>
        <p:nvPicPr>
          <p:cNvPr id="15" name="Picture 14" descr="A close up of a sign&#10;&#10;Description automatically generated">
            <a:extLst>
              <a:ext uri="{FF2B5EF4-FFF2-40B4-BE49-F238E27FC236}">
                <a16:creationId xmlns:a16="http://schemas.microsoft.com/office/drawing/2014/main" id="{8EB31305-C8B8-4348-A86C-493E5B604C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7660" y="4303311"/>
            <a:ext cx="3756680" cy="2347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9517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B4AAD3FD-83A5-4B89-9F8F-01B8870865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A8566A76-7A45-4E38-A2D1-2E402BA558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31" y="629266"/>
            <a:ext cx="4166510" cy="1622321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EBEBEB"/>
                </a:solidFill>
              </a:rPr>
              <a:t>Summary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A58BC2F2-53A6-44F2-BE24-343FFD983D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931" y="2438400"/>
            <a:ext cx="4166509" cy="3785419"/>
          </a:xfrm>
        </p:spPr>
        <p:txBody>
          <a:bodyPr>
            <a:normAutofit lnSpcReduction="10000"/>
          </a:bodyPr>
          <a:lstStyle/>
          <a:p>
            <a:r>
              <a:rPr lang="en-US" dirty="0">
                <a:solidFill>
                  <a:srgbClr val="EBEBEB"/>
                </a:solidFill>
              </a:rPr>
              <a:t>Common Vulnerabilities and Exposures (CVE)</a:t>
            </a:r>
          </a:p>
          <a:p>
            <a:r>
              <a:rPr lang="en-US" dirty="0">
                <a:solidFill>
                  <a:srgbClr val="EBEBEB"/>
                </a:solidFill>
              </a:rPr>
              <a:t>Common Configuration Enumeration (CCE)</a:t>
            </a:r>
          </a:p>
          <a:p>
            <a:r>
              <a:rPr lang="en-US" dirty="0">
                <a:solidFill>
                  <a:srgbClr val="EBEBEB"/>
                </a:solidFill>
              </a:rPr>
              <a:t>People with motives</a:t>
            </a:r>
          </a:p>
          <a:p>
            <a:r>
              <a:rPr lang="en-US" dirty="0">
                <a:solidFill>
                  <a:srgbClr val="EBEBEB"/>
                </a:solidFill>
              </a:rPr>
              <a:t>Windows updates</a:t>
            </a:r>
          </a:p>
          <a:p>
            <a:r>
              <a:rPr lang="en-US" dirty="0">
                <a:solidFill>
                  <a:srgbClr val="EBEBEB"/>
                </a:solidFill>
              </a:rPr>
              <a:t>Software updates</a:t>
            </a:r>
          </a:p>
          <a:p>
            <a:r>
              <a:rPr lang="en-US" dirty="0">
                <a:solidFill>
                  <a:srgbClr val="EBEBEB"/>
                </a:solidFill>
              </a:rPr>
              <a:t>Backups </a:t>
            </a:r>
          </a:p>
          <a:p>
            <a:r>
              <a:rPr lang="en-US" dirty="0">
                <a:solidFill>
                  <a:srgbClr val="EBEBEB"/>
                </a:solidFill>
              </a:rPr>
              <a:t>Firewalls</a:t>
            </a:r>
          </a:p>
          <a:p>
            <a:r>
              <a:rPr lang="en-US" dirty="0">
                <a:solidFill>
                  <a:srgbClr val="EBEBEB"/>
                </a:solidFill>
              </a:rPr>
              <a:t>IDS/IPS</a:t>
            </a:r>
          </a:p>
          <a:p>
            <a:endParaRPr lang="en-US" dirty="0">
              <a:solidFill>
                <a:srgbClr val="EBEBEB"/>
              </a:solidFill>
            </a:endParaRPr>
          </a:p>
        </p:txBody>
      </p:sp>
      <p:sp>
        <p:nvSpPr>
          <p:cNvPr id="14" name="Freeform 31">
            <a:extLst>
              <a:ext uri="{FF2B5EF4-FFF2-40B4-BE49-F238E27FC236}">
                <a16:creationId xmlns:a16="http://schemas.microsoft.com/office/drawing/2014/main" id="{61752F1D-FC0F-4103-9584-630E643CCD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94020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126C04EF-6428-472D-B316-74A19385B0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3992" y="0"/>
            <a:ext cx="6098427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18" name="Freeform 5">
            <a:extLst>
              <a:ext uri="{FF2B5EF4-FFF2-40B4-BE49-F238E27FC236}">
                <a16:creationId xmlns:a16="http://schemas.microsoft.com/office/drawing/2014/main" id="{AE50896D-AACB-4C0A-855D-ECEFB4A0DA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2450577" y="2756642"/>
            <a:ext cx="6858000" cy="1344715"/>
          </a:xfrm>
          <a:custGeom>
            <a:avLst/>
            <a:gdLst/>
            <a:ahLst/>
            <a:cxnLst/>
            <a:rect l="l" t="t" r="r" b="b"/>
            <a:pathLst>
              <a:path w="10000" h="8000">
                <a:moveTo>
                  <a:pt x="0" y="0"/>
                </a:moveTo>
                <a:lnTo>
                  <a:pt x="0" y="7970"/>
                </a:lnTo>
                <a:lnTo>
                  <a:pt x="10000" y="8000"/>
                </a:lnTo>
                <a:lnTo>
                  <a:pt x="10000" y="7"/>
                </a:lnTo>
                <a:lnTo>
                  <a:pt x="10000" y="7"/>
                </a:lnTo>
                <a:lnTo>
                  <a:pt x="9773" y="156"/>
                </a:lnTo>
                <a:lnTo>
                  <a:pt x="9547" y="298"/>
                </a:lnTo>
                <a:lnTo>
                  <a:pt x="9320" y="437"/>
                </a:lnTo>
                <a:lnTo>
                  <a:pt x="9092" y="556"/>
                </a:lnTo>
                <a:lnTo>
                  <a:pt x="8865" y="676"/>
                </a:lnTo>
                <a:lnTo>
                  <a:pt x="8637" y="788"/>
                </a:lnTo>
                <a:lnTo>
                  <a:pt x="8412" y="884"/>
                </a:lnTo>
                <a:lnTo>
                  <a:pt x="8184" y="975"/>
                </a:lnTo>
                <a:lnTo>
                  <a:pt x="7957" y="1058"/>
                </a:lnTo>
                <a:lnTo>
                  <a:pt x="7734" y="1130"/>
                </a:lnTo>
                <a:lnTo>
                  <a:pt x="7508" y="1202"/>
                </a:lnTo>
                <a:lnTo>
                  <a:pt x="7285" y="1262"/>
                </a:lnTo>
                <a:lnTo>
                  <a:pt x="7062" y="1309"/>
                </a:lnTo>
                <a:lnTo>
                  <a:pt x="6840" y="1358"/>
                </a:lnTo>
                <a:lnTo>
                  <a:pt x="6620" y="1399"/>
                </a:lnTo>
                <a:lnTo>
                  <a:pt x="6402" y="1428"/>
                </a:lnTo>
                <a:lnTo>
                  <a:pt x="6184" y="1453"/>
                </a:lnTo>
                <a:lnTo>
                  <a:pt x="5968" y="1477"/>
                </a:lnTo>
                <a:lnTo>
                  <a:pt x="5755" y="1488"/>
                </a:lnTo>
                <a:lnTo>
                  <a:pt x="5542" y="1500"/>
                </a:lnTo>
                <a:lnTo>
                  <a:pt x="5332" y="1506"/>
                </a:lnTo>
                <a:lnTo>
                  <a:pt x="5124" y="1500"/>
                </a:lnTo>
                <a:lnTo>
                  <a:pt x="4918" y="1500"/>
                </a:lnTo>
                <a:lnTo>
                  <a:pt x="4714" y="1488"/>
                </a:lnTo>
                <a:lnTo>
                  <a:pt x="4514" y="1470"/>
                </a:lnTo>
                <a:lnTo>
                  <a:pt x="4316" y="1453"/>
                </a:lnTo>
                <a:lnTo>
                  <a:pt x="4122" y="1434"/>
                </a:lnTo>
                <a:lnTo>
                  <a:pt x="3929" y="1405"/>
                </a:lnTo>
                <a:lnTo>
                  <a:pt x="3739" y="1374"/>
                </a:lnTo>
                <a:lnTo>
                  <a:pt x="3553" y="1346"/>
                </a:lnTo>
                <a:lnTo>
                  <a:pt x="3190" y="1267"/>
                </a:lnTo>
                <a:lnTo>
                  <a:pt x="2842" y="1183"/>
                </a:lnTo>
                <a:lnTo>
                  <a:pt x="2508" y="1095"/>
                </a:lnTo>
                <a:lnTo>
                  <a:pt x="2192" y="998"/>
                </a:lnTo>
                <a:lnTo>
                  <a:pt x="1890" y="897"/>
                </a:lnTo>
                <a:lnTo>
                  <a:pt x="1610" y="788"/>
                </a:lnTo>
                <a:lnTo>
                  <a:pt x="1347" y="681"/>
                </a:lnTo>
                <a:lnTo>
                  <a:pt x="1105" y="574"/>
                </a:lnTo>
                <a:lnTo>
                  <a:pt x="883" y="473"/>
                </a:lnTo>
                <a:lnTo>
                  <a:pt x="686" y="377"/>
                </a:lnTo>
                <a:lnTo>
                  <a:pt x="508" y="286"/>
                </a:lnTo>
                <a:lnTo>
                  <a:pt x="358" y="210"/>
                </a:lnTo>
                <a:lnTo>
                  <a:pt x="232" y="138"/>
                </a:lnTo>
                <a:lnTo>
                  <a:pt x="59" y="35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</p:sp>
      <p:pic>
        <p:nvPicPr>
          <p:cNvPr id="7" name="Picture 6" descr="A drawing of a person&#10;&#10;Description automatically generated">
            <a:extLst>
              <a:ext uri="{FF2B5EF4-FFF2-40B4-BE49-F238E27FC236}">
                <a16:creationId xmlns:a16="http://schemas.microsoft.com/office/drawing/2014/main" id="{70C470D5-76FD-407B-BE4B-9D721CF184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3992" y="1262668"/>
            <a:ext cx="5449889" cy="4332661"/>
          </a:xfrm>
          <a:prstGeom prst="rect">
            <a:avLst/>
          </a:prstGeom>
          <a:effectLst/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A92A1116-1C84-41DF-B803-1F7B0883EC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4244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4002301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2685B2-8CB8-4148-8310-F18E3645DA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87B32E-AB17-4157-ABB6-3D2631DD2A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Waltermire, D., &amp; Scarfone, K. (n.d.). Guide to Using Vulnerability Naming Schemes. Retrieved April 15, 2019, from </a:t>
            </a:r>
            <a:r>
              <a:rPr lang="en-US" dirty="0">
                <a:hlinkClick r:id="rId2"/>
              </a:rPr>
              <a:t>https://nvlpubs.nist.gov/nistpubs/Legacy/SP/nistspecialpublication800-51r1.pdf</a:t>
            </a:r>
            <a:endParaRPr lang="en-US" dirty="0"/>
          </a:p>
          <a:p>
            <a:r>
              <a:rPr lang="en-US" dirty="0"/>
              <a:t>Vulnerability Metrics. (n.d.). Retrieved April 15, 2019, from </a:t>
            </a:r>
            <a:r>
              <a:rPr lang="en-US" dirty="0">
                <a:hlinkClick r:id="rId3"/>
              </a:rPr>
              <a:t>https://nvd.nist.gov/vuln-metrics/cvss</a:t>
            </a:r>
            <a:endParaRPr lang="en-US" dirty="0"/>
          </a:p>
          <a:p>
            <a:r>
              <a:rPr lang="en-US" dirty="0"/>
              <a:t>Common Configuration Enumeration (CCE) Details. (n.d.). Retrieved April 15, 2019, from </a:t>
            </a:r>
            <a:r>
              <a:rPr lang="en-US" dirty="0">
                <a:hlinkClick r:id="rId4"/>
              </a:rPr>
              <a:t>https://nvd.nist.gov/config/cce/index</a:t>
            </a:r>
            <a:endParaRPr lang="en-US" dirty="0"/>
          </a:p>
          <a:p>
            <a:r>
              <a:rPr lang="en-US" dirty="0"/>
              <a:t>How Much Does a Pentest Cost? (n.d.). Retrieved April 16, 2019, from </a:t>
            </a:r>
            <a:r>
              <a:rPr lang="en-US" dirty="0">
                <a:hlinkClick r:id="rId5"/>
              </a:rPr>
              <a:t>https://www.securitymetrics.com/blog/how-much-does-pentest-cost</a:t>
            </a:r>
            <a:endParaRPr lang="en-US" dirty="0"/>
          </a:p>
          <a:p>
            <a:r>
              <a:rPr lang="en-US" dirty="0"/>
              <a:t>Cimpanu, C. (2017, August 24). 90% of Companies Get Attacked with Three-Year-Old Vulnerabilities. Retrieved April 16, 2019, from </a:t>
            </a:r>
            <a:r>
              <a:rPr lang="en-US" dirty="0">
                <a:hlinkClick r:id="rId6"/>
              </a:rPr>
              <a:t>https://www.bleepingcomputer.com/news/security/90-percent-of-companies-get-attacked-with-three-year-old-vulnerabilities/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9311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318</TotalTime>
  <Words>637</Words>
  <Application>Microsoft Office PowerPoint</Application>
  <PresentationFormat>Widescreen</PresentationFormat>
  <Paragraphs>73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Century Gothic</vt:lpstr>
      <vt:lpstr>Wingdings 3</vt:lpstr>
      <vt:lpstr>Ion</vt:lpstr>
      <vt:lpstr>Guide to Using Vulnerability Naming Schemes  (SP 800-51 Rev. 1)</vt:lpstr>
      <vt:lpstr>Key Terms</vt:lpstr>
      <vt:lpstr>Common Vulnerabilities and Exposures (CVE)</vt:lpstr>
      <vt:lpstr>nvd.nist.gov/vuln/detail/CVE-2000-0001</vt:lpstr>
      <vt:lpstr>Common Configuration Enumeration (CCE)</vt:lpstr>
      <vt:lpstr>PowerPoint Presentation</vt:lpstr>
      <vt:lpstr>Problems</vt:lpstr>
      <vt:lpstr>Solution</vt:lpstr>
      <vt:lpstr>Summary</vt:lpstr>
      <vt:lpstr>Sources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Guide to Using Vulnerability Naming Schemes  (SP 800-51 Rev. 1)</dc:title>
  <dc:creator>Jacob Silva</dc:creator>
  <cp:lastModifiedBy>Jacob Silva</cp:lastModifiedBy>
  <cp:revision>3</cp:revision>
  <dcterms:created xsi:type="dcterms:W3CDTF">2019-04-21T21:04:15Z</dcterms:created>
  <dcterms:modified xsi:type="dcterms:W3CDTF">2020-05-30T02:44:30Z</dcterms:modified>
</cp:coreProperties>
</file>